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  <p:sldMasterId id="2147483692" r:id="rId5"/>
  </p:sldMasterIdLst>
  <p:notesMasterIdLst>
    <p:notesMasterId r:id="rId18"/>
  </p:notesMasterIdLst>
  <p:sldIdLst>
    <p:sldId id="327" r:id="rId6"/>
    <p:sldId id="378" r:id="rId7"/>
    <p:sldId id="641" r:id="rId8"/>
    <p:sldId id="642" r:id="rId9"/>
    <p:sldId id="643" r:id="rId10"/>
    <p:sldId id="644" r:id="rId11"/>
    <p:sldId id="662" r:id="rId12"/>
    <p:sldId id="661" r:id="rId13"/>
    <p:sldId id="672" r:id="rId14"/>
    <p:sldId id="673" r:id="rId15"/>
    <p:sldId id="670" r:id="rId16"/>
    <p:sldId id="6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FFCC"/>
    <a:srgbClr val="F6BC25"/>
    <a:srgbClr val="008000"/>
    <a:srgbClr val="1E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96D74-D5F0-4FFB-B2B5-A9917096762A}" v="223" dt="2022-12-04T14:06:06.923"/>
    <p1510:client id="{5E3CA252-2764-0FEF-D71C-49274CC5F4DB}" v="3" dt="2022-12-06T08:39:37.317"/>
    <p1510:client id="{661F07F1-BDDE-9DAA-A3B1-4343FFF24A99}" v="10" dt="2022-12-06T10:54:31.362"/>
    <p1510:client id="{760CA752-BC63-41A1-BE0B-9C4E16ADCB97}" v="7" dt="2022-12-06T08:42:01.818"/>
    <p1510:client id="{D4CD5438-8431-4313-9A03-8684D034FFC2}" v="7" dt="2022-12-06T08:35:44.6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ahoma Normal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ahoma Normal" charset="0"/>
              </a:defRPr>
            </a:lvl1pPr>
          </a:lstStyle>
          <a:p>
            <a:fld id="{F5BCA622-4D55-B445-8CE4-5F47B58C798A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ahoma Norm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ahoma Normal" charset="0"/>
              </a:defRPr>
            </a:lvl1pPr>
          </a:lstStyle>
          <a:p>
            <a:fld id="{DBA622C4-09B5-E947-A2D1-DCCC583F5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622C4-09B5-E947-A2D1-DCCC583F51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3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622C4-09B5-E947-A2D1-DCCC583F5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Norm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Norm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5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622C4-09B5-E947-A2D1-DCCC583F5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Norm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Norm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2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ck hanging on the wall&#10;&#10;Description automatically generated">
            <a:extLst>
              <a:ext uri="{FF2B5EF4-FFF2-40B4-BE49-F238E27FC236}">
                <a16:creationId xmlns:a16="http://schemas.microsoft.com/office/drawing/2014/main" id="{49AD7404-1F18-0A4E-A828-D8A326A0B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8"/>
          <a:stretch/>
        </p:blipFill>
        <p:spPr>
          <a:xfrm>
            <a:off x="2830082" y="0"/>
            <a:ext cx="936191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BF35BF-5B56-7E4E-BE44-F4A135885297}"/>
              </a:ext>
            </a:extLst>
          </p:cNvPr>
          <p:cNvSpPr/>
          <p:nvPr userDrawn="1"/>
        </p:nvSpPr>
        <p:spPr>
          <a:xfrm>
            <a:off x="0" y="0"/>
            <a:ext cx="4610912" cy="6858000"/>
          </a:xfrm>
          <a:prstGeom prst="rect">
            <a:avLst/>
          </a:prstGeom>
          <a:gradFill>
            <a:gsLst>
              <a:gs pos="16000">
                <a:schemeClr val="bg1"/>
              </a:gs>
              <a:gs pos="100000">
                <a:schemeClr val="bg1">
                  <a:alpha val="26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5EF151-A4BD-3A4D-AF97-D15239EE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7EC8D-20B6-F24B-965C-FE9BE4CD7828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noProof="0">
              <a:latin typeface="Tahoma Normal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631748C-818C-2A44-B36F-045E36A3C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635014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AFD57C-3284-A641-9E4B-74A54539D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38779" y="391944"/>
            <a:ext cx="696977" cy="7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897C9-F9D1-CF4C-BC18-9B383C7980FC}"/>
              </a:ext>
            </a:extLst>
          </p:cNvPr>
          <p:cNvSpPr/>
          <p:nvPr userDrawn="1"/>
        </p:nvSpPr>
        <p:spPr>
          <a:xfrm>
            <a:off x="5827363" y="-1"/>
            <a:ext cx="6364637" cy="6858001"/>
          </a:xfrm>
          <a:prstGeom prst="rect">
            <a:avLst/>
          </a:prstGeom>
          <a:solidFill>
            <a:schemeClr val="accent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Tahoma Regular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F33748-44E0-2E4B-BE4F-34859D034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46477" y="391944"/>
            <a:ext cx="696977" cy="76450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5DA4B4B-96D7-3E46-BF12-593ADC4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397183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8E0FAA6-9C21-3447-BD2B-B26DE83E8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9C74F5-E235-2B48-855B-B2B0978C44C0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B641E67-CD20-5644-A26C-DD6AF0030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302" y="6381069"/>
            <a:ext cx="564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B0BCBB-607A-EF43-B1AE-37ACD3B98EF1}"/>
              </a:ext>
            </a:extLst>
          </p:cNvPr>
          <p:cNvSpPr/>
          <p:nvPr userDrawn="1"/>
        </p:nvSpPr>
        <p:spPr>
          <a:xfrm rot="5400000">
            <a:off x="10759149" y="6493849"/>
            <a:ext cx="588738" cy="1395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3E5D9C-E049-D941-9486-0814433FC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04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578FC-D623-104F-B5B2-91BD1FE03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B39D2-2B20-D64A-A630-8E0464638D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200" b="0" i="0"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B4566F-C10E-1547-9203-E5AE5C9A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74F5AE-F997-BD41-9781-93A8155CBA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AC9971-AFD4-1948-A59C-EA7487CC6883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D3BC31-DCAD-2548-9A65-17BB3F324C3E}"/>
              </a:ext>
            </a:extLst>
          </p:cNvPr>
          <p:cNvSpPr/>
          <p:nvPr userDrawn="1"/>
        </p:nvSpPr>
        <p:spPr>
          <a:xfrm>
            <a:off x="0" y="0"/>
            <a:ext cx="58270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J82ED.jpg">
            <a:extLst>
              <a:ext uri="{FF2B5EF4-FFF2-40B4-BE49-F238E27FC236}">
                <a16:creationId xmlns:a16="http://schemas.microsoft.com/office/drawing/2014/main" id="{6787895F-4018-2443-B976-5F5C183F1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EACB5-C097-B040-9DF0-86484037CAEA}"/>
              </a:ext>
            </a:extLst>
          </p:cNvPr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rge 5"/>
          <p:cNvSpPr/>
          <p:nvPr userDrawn="1"/>
        </p:nvSpPr>
        <p:spPr>
          <a:xfrm>
            <a:off x="3064483" y="-1"/>
            <a:ext cx="5535828" cy="4417541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4187377" y="914400"/>
            <a:ext cx="3223536" cy="109263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6392568" y="3983480"/>
            <a:ext cx="868120" cy="868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3321523"/>
            <a:ext cx="6035382" cy="2713518"/>
          </a:xfrm>
          <a:custGeom>
            <a:avLst/>
            <a:gdLst>
              <a:gd name="connsiteX0" fmla="*/ 0 w 5052945"/>
              <a:gd name="connsiteY0" fmla="*/ 0 h 2990335"/>
              <a:gd name="connsiteX1" fmla="*/ 5052945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009833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445550 w 5052945"/>
              <a:gd name="connsiteY1" fmla="*/ 14287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4702849"/>
              <a:gd name="connsiteY0" fmla="*/ 0 h 2990335"/>
              <a:gd name="connsiteX1" fmla="*/ 3445550 w 4702849"/>
              <a:gd name="connsiteY1" fmla="*/ 14287 h 2990335"/>
              <a:gd name="connsiteX2" fmla="*/ 4702849 w 4702849"/>
              <a:gd name="connsiteY2" fmla="*/ 2990335 h 2990335"/>
              <a:gd name="connsiteX3" fmla="*/ 0 w 4702849"/>
              <a:gd name="connsiteY3" fmla="*/ 2990335 h 2990335"/>
              <a:gd name="connsiteX4" fmla="*/ 0 w 4702849"/>
              <a:gd name="connsiteY4" fmla="*/ 0 h 2990335"/>
              <a:gd name="connsiteX0" fmla="*/ 0 w 4770610"/>
              <a:gd name="connsiteY0" fmla="*/ 0 h 3006085"/>
              <a:gd name="connsiteX1" fmla="*/ 3445550 w 4770610"/>
              <a:gd name="connsiteY1" fmla="*/ 14287 h 3006085"/>
              <a:gd name="connsiteX2" fmla="*/ 4770610 w 4770610"/>
              <a:gd name="connsiteY2" fmla="*/ 3006085 h 3006085"/>
              <a:gd name="connsiteX3" fmla="*/ 0 w 4770610"/>
              <a:gd name="connsiteY3" fmla="*/ 2990335 h 3006085"/>
              <a:gd name="connsiteX4" fmla="*/ 0 w 4770610"/>
              <a:gd name="connsiteY4" fmla="*/ 0 h 30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610" h="3006085">
                <a:moveTo>
                  <a:pt x="0" y="0"/>
                </a:moveTo>
                <a:lnTo>
                  <a:pt x="3445550" y="14287"/>
                </a:lnTo>
                <a:lnTo>
                  <a:pt x="4770610" y="3006085"/>
                </a:lnTo>
                <a:lnTo>
                  <a:pt x="0" y="299033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35295E-9661-7C48-86B5-E7548B4A1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82" y="3873136"/>
            <a:ext cx="3972339" cy="387798"/>
          </a:xfrm>
        </p:spPr>
        <p:txBody>
          <a:bodyPr anchor="b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FAE3A63-0ECA-6A48-996B-6CF07406D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988" y="5251543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BE31F7-EF89-9D42-94FD-7F5F009737A6}"/>
              </a:ext>
            </a:extLst>
          </p:cNvPr>
          <p:cNvSpPr/>
          <p:nvPr userDrawn="1"/>
        </p:nvSpPr>
        <p:spPr>
          <a:xfrm>
            <a:off x="480082" y="4947891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01A21B5-FCEB-A841-89E8-FF03F09593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05130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9A7EE-A4F8-F744-A69F-A363D952D6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58777A-B943-4344-A03E-6F77C3F7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2332730"/>
            <a:ext cx="5449794" cy="3877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E0DAD0E-D826-D44E-88B4-345162E37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3179701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C38085-4F2E-EE40-BD53-60C1EEC173F9}"/>
              </a:ext>
            </a:extLst>
          </p:cNvPr>
          <p:cNvSpPr/>
          <p:nvPr userDrawn="1"/>
        </p:nvSpPr>
        <p:spPr>
          <a:xfrm>
            <a:off x="493807" y="2917268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20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31836C4-B3A0-4D4F-9284-CE1902D75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0555" y="1508330"/>
            <a:ext cx="8121445" cy="53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95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635014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9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848E72-A418-6148-B552-7D3AA97421D6}"/>
              </a:ext>
            </a:extLst>
          </p:cNvPr>
          <p:cNvSpPr/>
          <p:nvPr userDrawn="1"/>
        </p:nvSpPr>
        <p:spPr>
          <a:xfrm>
            <a:off x="479425" y="6092825"/>
            <a:ext cx="922655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8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17CF47-9D93-A849-8D0A-5C523C219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F8758-C0D7-0649-977E-26AF618200C7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5FB70E-5AE3-AE47-BFDB-88D424A9E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24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773385-05D8-8D47-85F1-AB04174F9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3831-669F-8F40-8416-257167419E8B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E66F683-3C0B-0348-8A40-A1A7C57E4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03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itation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3831-669F-8F40-8416-257167419E8B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E66F683-3C0B-0348-8A40-A1A7C57E4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787524"/>
            <a:ext cx="9064625" cy="267017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defRPr sz="1600" b="1" i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6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Cambria Math" panose="02040503050406030204" pitchFamily="18" charset="0"/>
              <a:buChar char="⎯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+mj-lt"/>
              <a:buAutoNum type="arabicPeriod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sz="16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33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F1E955-78AE-8245-AF5C-18B8295396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B3E51-C3C1-B640-98DE-D91A2D8E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3041202"/>
            <a:ext cx="8104093" cy="387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BE8C54-F702-FC4D-9A31-4772D69212A4}"/>
              </a:ext>
            </a:extLst>
          </p:cNvPr>
          <p:cNvSpPr/>
          <p:nvPr userDrawn="1"/>
        </p:nvSpPr>
        <p:spPr>
          <a:xfrm>
            <a:off x="493806" y="3605274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69674-37AA-B24E-8323-65659DA66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9"/>
          <a:stretch/>
        </p:blipFill>
        <p:spPr>
          <a:xfrm>
            <a:off x="10994501" y="488937"/>
            <a:ext cx="572024" cy="575126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5550373B-9C01-2C41-B7DD-089A879C3F65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781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3831-669F-8F40-8416-257167419E8B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E66F683-3C0B-0348-8A40-A1A7C57E4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787524"/>
            <a:ext cx="3178175" cy="267017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defRPr sz="1600" b="1" i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6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Cambria Math" panose="02040503050406030204" pitchFamily="18" charset="0"/>
              <a:buChar char="⎯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+mj-lt"/>
              <a:buAutoNum type="arabicPeriod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sz="16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F6CC17-B043-E247-AF82-383AD8D001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2948" y="1787524"/>
            <a:ext cx="3178175" cy="267017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defRPr sz="1600" b="1" i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6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Cambria Math" panose="02040503050406030204" pitchFamily="18" charset="0"/>
              <a:buChar char="⎯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+mj-lt"/>
              <a:buAutoNum type="arabicPeriod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sz="16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214A128-3F57-2843-9B79-DAD976C3FD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52184" y="1787524"/>
            <a:ext cx="3178175" cy="267017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defRPr sz="1600" b="1" i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6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Font typeface="Cambria Math" panose="02040503050406030204" pitchFamily="18" charset="0"/>
              <a:buChar char="⎯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+mj-lt"/>
              <a:buAutoNum type="arabicPeriod"/>
              <a:tabLst/>
              <a:defRPr sz="16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lang="en-GB" sz="16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None/>
              <a:tabLst/>
              <a:defRPr sz="16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3118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232821-52BB-CE45-AE47-E1343F26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B6D6F-EFB1-0642-8DEB-519C7650E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DBCA2-D593-534A-BD69-B52352C58BF1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D0151F-05A7-1249-986C-113D8277E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52" y="1901824"/>
            <a:ext cx="3166648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9ECE2C-6A57-544F-A8E6-F639EED09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2169" y="1901824"/>
            <a:ext cx="3166648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0D8906F-BE7A-0949-A86D-F9DE184BFB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1560" y="1901824"/>
            <a:ext cx="3166648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3853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tag line/important/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ACB8E0-59EB-5F4D-BF23-504888A2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561AE6-1150-254C-B98A-CE82F41C289B}"/>
              </a:ext>
            </a:extLst>
          </p:cNvPr>
          <p:cNvSpPr/>
          <p:nvPr userDrawn="1"/>
        </p:nvSpPr>
        <p:spPr>
          <a:xfrm>
            <a:off x="6364133" y="0"/>
            <a:ext cx="581659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25D4AB4-6060-E14F-B07C-3466036FD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6469" y="2835597"/>
            <a:ext cx="3971925" cy="89377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lnSpc>
                <a:spcPts val="2400"/>
              </a:lnSpc>
              <a:spcBef>
                <a:spcPts val="400"/>
              </a:spcBef>
              <a:spcAft>
                <a:spcPts val="600"/>
              </a:spcAft>
              <a:defRPr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You can use this slide to underline important information, something that you want to stand out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06E146-6D5A-7F47-85FC-31FB42C5F62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272431" y="1901824"/>
            <a:ext cx="0" cy="1065522"/>
          </a:xfrm>
          <a:prstGeom prst="line">
            <a:avLst/>
          </a:prstGeom>
          <a:ln w="31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65DA41-352C-524D-95B8-6F0A24758B8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272431" y="3597620"/>
            <a:ext cx="0" cy="1065522"/>
          </a:xfrm>
          <a:prstGeom prst="line">
            <a:avLst/>
          </a:prstGeom>
          <a:ln w="31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6F50CC1-5E48-484C-B89F-65AA0E7AC5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3F1934-29BE-234A-8225-644346D79F93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D7D140F-FAF7-A14A-9462-11331A3C7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414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tag line/important/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561AE6-1150-254C-B98A-CE82F41C289B}"/>
              </a:ext>
            </a:extLst>
          </p:cNvPr>
          <p:cNvSpPr/>
          <p:nvPr userDrawn="1"/>
        </p:nvSpPr>
        <p:spPr>
          <a:xfrm>
            <a:off x="6364133" y="0"/>
            <a:ext cx="5816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25D4AB4-6060-E14F-B07C-3466036FD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6469" y="2835597"/>
            <a:ext cx="3971925" cy="89377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lnSpc>
                <a:spcPts val="2400"/>
              </a:lnSpc>
              <a:spcBef>
                <a:spcPts val="400"/>
              </a:spcBef>
              <a:spcAft>
                <a:spcPts val="600"/>
              </a:spcAft>
              <a:defRPr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You can use this slide to underline important information, something that you want to stand out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06E146-6D5A-7F47-85FC-31FB42C5F62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272431" y="1901824"/>
            <a:ext cx="0" cy="1065522"/>
          </a:xfrm>
          <a:prstGeom prst="line">
            <a:avLst/>
          </a:prstGeom>
          <a:ln w="31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65DA41-352C-524D-95B8-6F0A24758B8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272431" y="3597620"/>
            <a:ext cx="0" cy="1065522"/>
          </a:xfrm>
          <a:prstGeom prst="line">
            <a:avLst/>
          </a:prstGeom>
          <a:ln w="31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7266AC61-99A5-6341-9935-2A4F6812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7CAE92A-BFA4-994E-B5F4-12597830E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EF7199-0AED-A547-8FB7-00D80DC1BD33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539516E-B229-E849-9989-8441AC2E2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703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C8FE90-DCAA-CC4D-9B8D-A536CDCBB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0" r="5040"/>
          <a:stretch/>
        </p:blipFill>
        <p:spPr>
          <a:xfrm>
            <a:off x="6364132" y="1"/>
            <a:ext cx="5827867" cy="6857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FCA57F-C87C-B946-AA57-14A964EF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93B60F6-8068-3744-BB10-0333BC8DA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2099D-203D-C845-9BF2-D19CEDF3F6A8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D02079-81A7-0C4A-8D46-6D053B6D1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083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D10CC6-B2F0-9F4F-804E-1684A7073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8202" r="3161" b="7733"/>
          <a:stretch/>
        </p:blipFill>
        <p:spPr>
          <a:xfrm>
            <a:off x="6364132" y="0"/>
            <a:ext cx="5827867" cy="6857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1961E37-F00D-1342-B21F-94A97BAF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4142CF5-BF76-F841-8E10-CA1BB4DE80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4DDB37-6324-904E-AE07-E3B5CB08D439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84A6D0-DAB5-2C49-BAC1-5224E3F87B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597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ench, track, metal&#10;&#10;Description automatically generated">
            <a:extLst>
              <a:ext uri="{FF2B5EF4-FFF2-40B4-BE49-F238E27FC236}">
                <a16:creationId xmlns:a16="http://schemas.microsoft.com/office/drawing/2014/main" id="{BC140B38-C381-A145-8413-3233FD236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70" b="7970"/>
          <a:stretch/>
        </p:blipFill>
        <p:spPr>
          <a:xfrm>
            <a:off x="6364038" y="0"/>
            <a:ext cx="5827867" cy="6858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463220C-01C1-F74D-8813-C70DD91B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E548BE0-C7BA-9742-A93C-96BB06BC49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604E6-F0E1-2844-A3E7-41518B84896E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BF2198E-E3C1-A943-AA89-CEB869FB9A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436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82EG0.jpg">
            <a:extLst>
              <a:ext uri="{FF2B5EF4-FFF2-40B4-BE49-F238E27FC236}">
                <a16:creationId xmlns:a16="http://schemas.microsoft.com/office/drawing/2014/main" id="{58CD4A96-3C22-5C40-B2BC-190DA4BE6D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95" t="3528" r="4170" b="13033"/>
          <a:stretch/>
        </p:blipFill>
        <p:spPr>
          <a:xfrm>
            <a:off x="6364038" y="-1"/>
            <a:ext cx="5827867" cy="6858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F01017E-6AAD-EA4D-8C70-8B6CE303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BD3B1E9-77C2-C940-832D-CC01714FCB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93832-2F8A-854A-A63F-3E3F3635683D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5DDD952-E947-2748-97EF-032842493A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248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able, man, sitting&#10;&#10;Description automatically generated">
            <a:extLst>
              <a:ext uri="{FF2B5EF4-FFF2-40B4-BE49-F238E27FC236}">
                <a16:creationId xmlns:a16="http://schemas.microsoft.com/office/drawing/2014/main" id="{03FB53D9-FBC2-7440-B326-023C5057F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4" r="42246"/>
          <a:stretch/>
        </p:blipFill>
        <p:spPr>
          <a:xfrm>
            <a:off x="6364039" y="-1"/>
            <a:ext cx="582796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9B7771A-4EEB-774F-9E21-BFBAC7A7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54497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7DC6E55-FD1B-1441-8200-5A4695230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FE4F16-1BF8-7848-AAA7-184E738617D0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797933-A905-4B4C-A5BC-78D3AB1192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496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65115D-00C8-6C43-8CC5-0A0979ED5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r="33696"/>
          <a:stretch/>
        </p:blipFill>
        <p:spPr>
          <a:xfrm>
            <a:off x="-9524" y="1"/>
            <a:ext cx="581659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641766F-99C6-0648-9D8D-16824E8A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A49A5F2C-E527-A74C-AC25-DD54CA1F78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F5ACEF-EDEF-5D40-9C9A-152F4F91281C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96BB53-37BC-A04A-B30E-85D19333A6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00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5B813-ED73-DA48-9A97-F66B97E9D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99311-9757-BB4C-A103-E40A78177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89"/>
          <a:stretch/>
        </p:blipFill>
        <p:spPr>
          <a:xfrm>
            <a:off x="4564971" y="2991669"/>
            <a:ext cx="3062059" cy="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7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icture containing bicycle, sitting, wooden, building&#10;&#10;Description automatically generated">
            <a:extLst>
              <a:ext uri="{FF2B5EF4-FFF2-40B4-BE49-F238E27FC236}">
                <a16:creationId xmlns:a16="http://schemas.microsoft.com/office/drawing/2014/main" id="{BD8FC5DE-E72D-C044-A974-9E8E85621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496" b="13496"/>
          <a:stretch/>
        </p:blipFill>
        <p:spPr>
          <a:xfrm>
            <a:off x="0" y="0"/>
            <a:ext cx="5807074" cy="6858000"/>
          </a:xfrm>
          <a:prstGeom prst="rect">
            <a:avLst/>
          </a:prstGeom>
        </p:spPr>
      </p:pic>
      <p:pic>
        <p:nvPicPr>
          <p:cNvPr id="16" name="Picture 15" descr="A picture containing bicycle, sitting, wooden, building&#10;&#10;Description automatically generated">
            <a:extLst>
              <a:ext uri="{FF2B5EF4-FFF2-40B4-BE49-F238E27FC236}">
                <a16:creationId xmlns:a16="http://schemas.microsoft.com/office/drawing/2014/main" id="{0BCA0ACA-D650-F74C-BEFF-E9A597D36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</a:blip>
          <a:srcRect t="13496" b="13496"/>
          <a:stretch/>
        </p:blipFill>
        <p:spPr>
          <a:xfrm>
            <a:off x="0" y="0"/>
            <a:ext cx="5807074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CD0DBC6-9A17-8F4F-A5B5-D377AC9B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5A4075D-9547-1B42-ACD0-96D753B43C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AF364A-7906-284A-B624-37C416ADE943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1434F3B-6178-B042-A4EA-BF6E60ACE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761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DD035FC3-5863-104E-8BEC-4D6F4072C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858" r="12690"/>
          <a:stretch/>
        </p:blipFill>
        <p:spPr>
          <a:xfrm>
            <a:off x="0" y="0"/>
            <a:ext cx="580707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9E65387-0651-A64E-A668-AF2BBA47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7C13F44-3BCF-9F47-9488-D4C0304B8D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629C2A-CFAD-B345-8F09-1FFFC05A3307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C3B913A-E06D-3943-8078-F3FBD16947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721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full of furniture&#10;&#10;Description automatically generated">
            <a:extLst>
              <a:ext uri="{FF2B5EF4-FFF2-40B4-BE49-F238E27FC236}">
                <a16:creationId xmlns:a16="http://schemas.microsoft.com/office/drawing/2014/main" id="{59E54370-F58B-8246-8AF1-22F650977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550"/>
          <a:stretch/>
        </p:blipFill>
        <p:spPr>
          <a:xfrm>
            <a:off x="0" y="0"/>
            <a:ext cx="5807074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AF09B1A-29D5-344D-912A-199745A8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C7E4BB6-CEA8-C24E-80FB-DDD5D6D91E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55209A-AF0F-064B-8A71-5AA771376927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6C8B75-2D12-244D-9CFC-F8026A135F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192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person, wooden, woman, table&#10;&#10;Description automatically generated">
            <a:extLst>
              <a:ext uri="{FF2B5EF4-FFF2-40B4-BE49-F238E27FC236}">
                <a16:creationId xmlns:a16="http://schemas.microsoft.com/office/drawing/2014/main" id="{AD194F4E-54A3-4949-ACDC-F611A202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7" r="23912"/>
          <a:stretch/>
        </p:blipFill>
        <p:spPr>
          <a:xfrm>
            <a:off x="0" y="0"/>
            <a:ext cx="5807074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A09AA02-36E8-A94C-8E71-4B00EBC2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7450B7-F4B6-3D4C-A0BF-CA7DEA8D2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6A6798-533B-C849-9665-E35777CFA3EC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CBE309-30BF-CD42-A552-0AF5CE4798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208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F0BA50A0-ECF7-8345-BD1F-B9C511626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Merge 5"/>
          <p:cNvSpPr/>
          <p:nvPr userDrawn="1"/>
        </p:nvSpPr>
        <p:spPr>
          <a:xfrm>
            <a:off x="3064483" y="-1"/>
            <a:ext cx="5535828" cy="4417541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4187377" y="914400"/>
            <a:ext cx="3223536" cy="109263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6392568" y="3983480"/>
            <a:ext cx="868120" cy="868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3321523"/>
            <a:ext cx="6035382" cy="2713518"/>
          </a:xfrm>
          <a:custGeom>
            <a:avLst/>
            <a:gdLst>
              <a:gd name="connsiteX0" fmla="*/ 0 w 5052945"/>
              <a:gd name="connsiteY0" fmla="*/ 0 h 2990335"/>
              <a:gd name="connsiteX1" fmla="*/ 5052945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009833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445550 w 5052945"/>
              <a:gd name="connsiteY1" fmla="*/ 14287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4702849"/>
              <a:gd name="connsiteY0" fmla="*/ 0 h 2990335"/>
              <a:gd name="connsiteX1" fmla="*/ 3445550 w 4702849"/>
              <a:gd name="connsiteY1" fmla="*/ 14287 h 2990335"/>
              <a:gd name="connsiteX2" fmla="*/ 4702849 w 4702849"/>
              <a:gd name="connsiteY2" fmla="*/ 2990335 h 2990335"/>
              <a:gd name="connsiteX3" fmla="*/ 0 w 4702849"/>
              <a:gd name="connsiteY3" fmla="*/ 2990335 h 2990335"/>
              <a:gd name="connsiteX4" fmla="*/ 0 w 4702849"/>
              <a:gd name="connsiteY4" fmla="*/ 0 h 2990335"/>
              <a:gd name="connsiteX0" fmla="*/ 0 w 4770610"/>
              <a:gd name="connsiteY0" fmla="*/ 0 h 3006085"/>
              <a:gd name="connsiteX1" fmla="*/ 3445550 w 4770610"/>
              <a:gd name="connsiteY1" fmla="*/ 14287 h 3006085"/>
              <a:gd name="connsiteX2" fmla="*/ 4770610 w 4770610"/>
              <a:gd name="connsiteY2" fmla="*/ 3006085 h 3006085"/>
              <a:gd name="connsiteX3" fmla="*/ 0 w 4770610"/>
              <a:gd name="connsiteY3" fmla="*/ 2990335 h 3006085"/>
              <a:gd name="connsiteX4" fmla="*/ 0 w 4770610"/>
              <a:gd name="connsiteY4" fmla="*/ 0 h 30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610" h="3006085">
                <a:moveTo>
                  <a:pt x="0" y="0"/>
                </a:moveTo>
                <a:lnTo>
                  <a:pt x="3445550" y="14287"/>
                </a:lnTo>
                <a:lnTo>
                  <a:pt x="4770610" y="3006085"/>
                </a:lnTo>
                <a:lnTo>
                  <a:pt x="0" y="299033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35295E-9661-7C48-86B5-E7548B4A1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82" y="3873136"/>
            <a:ext cx="3972339" cy="387798"/>
          </a:xfrm>
        </p:spPr>
        <p:txBody>
          <a:bodyPr anchor="b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FAE3A63-0ECA-6A48-996B-6CF07406D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988" y="5251543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BE31F7-EF89-9D42-94FD-7F5F009737A6}"/>
              </a:ext>
            </a:extLst>
          </p:cNvPr>
          <p:cNvSpPr/>
          <p:nvPr userDrawn="1"/>
        </p:nvSpPr>
        <p:spPr>
          <a:xfrm>
            <a:off x="480082" y="4947891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01A21B5-FCEB-A841-89E8-FF03F09593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05130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1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J82ED.jpg">
            <a:extLst>
              <a:ext uri="{FF2B5EF4-FFF2-40B4-BE49-F238E27FC236}">
                <a16:creationId xmlns:a16="http://schemas.microsoft.com/office/drawing/2014/main" id="{6787895F-4018-2443-B976-5F5C183F1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EACB5-C097-B040-9DF0-86484037CAEA}"/>
              </a:ext>
            </a:extLst>
          </p:cNvPr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rge 5"/>
          <p:cNvSpPr/>
          <p:nvPr userDrawn="1"/>
        </p:nvSpPr>
        <p:spPr>
          <a:xfrm>
            <a:off x="3064483" y="-1"/>
            <a:ext cx="5535828" cy="4417541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4187377" y="914400"/>
            <a:ext cx="3223536" cy="109263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6392568" y="3983480"/>
            <a:ext cx="868120" cy="868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3321523"/>
            <a:ext cx="6035382" cy="2713518"/>
          </a:xfrm>
          <a:custGeom>
            <a:avLst/>
            <a:gdLst>
              <a:gd name="connsiteX0" fmla="*/ 0 w 5052945"/>
              <a:gd name="connsiteY0" fmla="*/ 0 h 2990335"/>
              <a:gd name="connsiteX1" fmla="*/ 5052945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009833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445550 w 5052945"/>
              <a:gd name="connsiteY1" fmla="*/ 14287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4702849"/>
              <a:gd name="connsiteY0" fmla="*/ 0 h 2990335"/>
              <a:gd name="connsiteX1" fmla="*/ 3445550 w 4702849"/>
              <a:gd name="connsiteY1" fmla="*/ 14287 h 2990335"/>
              <a:gd name="connsiteX2" fmla="*/ 4702849 w 4702849"/>
              <a:gd name="connsiteY2" fmla="*/ 2990335 h 2990335"/>
              <a:gd name="connsiteX3" fmla="*/ 0 w 4702849"/>
              <a:gd name="connsiteY3" fmla="*/ 2990335 h 2990335"/>
              <a:gd name="connsiteX4" fmla="*/ 0 w 4702849"/>
              <a:gd name="connsiteY4" fmla="*/ 0 h 2990335"/>
              <a:gd name="connsiteX0" fmla="*/ 0 w 4770610"/>
              <a:gd name="connsiteY0" fmla="*/ 0 h 3006085"/>
              <a:gd name="connsiteX1" fmla="*/ 3445550 w 4770610"/>
              <a:gd name="connsiteY1" fmla="*/ 14287 h 3006085"/>
              <a:gd name="connsiteX2" fmla="*/ 4770610 w 4770610"/>
              <a:gd name="connsiteY2" fmla="*/ 3006085 h 3006085"/>
              <a:gd name="connsiteX3" fmla="*/ 0 w 4770610"/>
              <a:gd name="connsiteY3" fmla="*/ 2990335 h 3006085"/>
              <a:gd name="connsiteX4" fmla="*/ 0 w 4770610"/>
              <a:gd name="connsiteY4" fmla="*/ 0 h 30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610" h="3006085">
                <a:moveTo>
                  <a:pt x="0" y="0"/>
                </a:moveTo>
                <a:lnTo>
                  <a:pt x="3445550" y="14287"/>
                </a:lnTo>
                <a:lnTo>
                  <a:pt x="4770610" y="3006085"/>
                </a:lnTo>
                <a:lnTo>
                  <a:pt x="0" y="299033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35295E-9661-7C48-86B5-E7548B4A1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82" y="3873136"/>
            <a:ext cx="3972339" cy="387798"/>
          </a:xfrm>
        </p:spPr>
        <p:txBody>
          <a:bodyPr anchor="b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FAE3A63-0ECA-6A48-996B-6CF07406D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988" y="5251543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BE31F7-EF89-9D42-94FD-7F5F009737A6}"/>
              </a:ext>
            </a:extLst>
          </p:cNvPr>
          <p:cNvSpPr/>
          <p:nvPr userDrawn="1"/>
        </p:nvSpPr>
        <p:spPr>
          <a:xfrm>
            <a:off x="480082" y="4947891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01A21B5-FCEB-A841-89E8-FF03F09593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05130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2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D2ECA3-2FFC-4C45-B6AE-D2CCF52CE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10837" b="10438"/>
          <a:stretch/>
        </p:blipFill>
        <p:spPr>
          <a:xfrm>
            <a:off x="-9526" y="-17548"/>
            <a:ext cx="12201525" cy="6875548"/>
          </a:xfrm>
          <a:prstGeom prst="rect">
            <a:avLst/>
          </a:prstGeom>
        </p:spPr>
      </p:pic>
      <p:sp>
        <p:nvSpPr>
          <p:cNvPr id="6" name="Merge 5"/>
          <p:cNvSpPr/>
          <p:nvPr userDrawn="1"/>
        </p:nvSpPr>
        <p:spPr>
          <a:xfrm>
            <a:off x="3064483" y="-1"/>
            <a:ext cx="5535828" cy="4417541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4187377" y="914400"/>
            <a:ext cx="3223536" cy="109263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6392568" y="3983480"/>
            <a:ext cx="868120" cy="868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" y="3321523"/>
            <a:ext cx="6245157" cy="2713518"/>
          </a:xfrm>
          <a:custGeom>
            <a:avLst/>
            <a:gdLst>
              <a:gd name="connsiteX0" fmla="*/ 0 w 5052945"/>
              <a:gd name="connsiteY0" fmla="*/ 0 h 2990335"/>
              <a:gd name="connsiteX1" fmla="*/ 5052945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009833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445550 w 5052945"/>
              <a:gd name="connsiteY1" fmla="*/ 14287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4702849"/>
              <a:gd name="connsiteY0" fmla="*/ 0 h 2990335"/>
              <a:gd name="connsiteX1" fmla="*/ 3445550 w 4702849"/>
              <a:gd name="connsiteY1" fmla="*/ 14287 h 2990335"/>
              <a:gd name="connsiteX2" fmla="*/ 4702849 w 4702849"/>
              <a:gd name="connsiteY2" fmla="*/ 2990335 h 2990335"/>
              <a:gd name="connsiteX3" fmla="*/ 0 w 4702849"/>
              <a:gd name="connsiteY3" fmla="*/ 2990335 h 2990335"/>
              <a:gd name="connsiteX4" fmla="*/ 0 w 4702849"/>
              <a:gd name="connsiteY4" fmla="*/ 0 h 2990335"/>
              <a:gd name="connsiteX0" fmla="*/ 0 w 4770610"/>
              <a:gd name="connsiteY0" fmla="*/ 0 h 3006085"/>
              <a:gd name="connsiteX1" fmla="*/ 3445550 w 4770610"/>
              <a:gd name="connsiteY1" fmla="*/ 14287 h 3006085"/>
              <a:gd name="connsiteX2" fmla="*/ 4770610 w 4770610"/>
              <a:gd name="connsiteY2" fmla="*/ 3006085 h 3006085"/>
              <a:gd name="connsiteX3" fmla="*/ 0 w 4770610"/>
              <a:gd name="connsiteY3" fmla="*/ 2990335 h 3006085"/>
              <a:gd name="connsiteX4" fmla="*/ 0 w 4770610"/>
              <a:gd name="connsiteY4" fmla="*/ 0 h 30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610" h="3006085">
                <a:moveTo>
                  <a:pt x="0" y="0"/>
                </a:moveTo>
                <a:lnTo>
                  <a:pt x="3445550" y="14287"/>
                </a:lnTo>
                <a:lnTo>
                  <a:pt x="4770610" y="3006085"/>
                </a:lnTo>
                <a:lnTo>
                  <a:pt x="0" y="29903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95EA89-F959-5F40-B481-D6991A7BD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195" y="3937170"/>
            <a:ext cx="3972339" cy="38779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749FFDC-77D4-D646-BB71-E1481FC26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101" y="5315577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C338C6-2CC3-5045-B2D3-7AA2332E1BC2}"/>
              </a:ext>
            </a:extLst>
          </p:cNvPr>
          <p:cNvSpPr/>
          <p:nvPr userDrawn="1"/>
        </p:nvSpPr>
        <p:spPr>
          <a:xfrm>
            <a:off x="500195" y="5011925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56F13F4-0405-FA44-9346-B3E00025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538" y="4469164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5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&#10;&#10;Description automatically generated">
            <a:extLst>
              <a:ext uri="{FF2B5EF4-FFF2-40B4-BE49-F238E27FC236}">
                <a16:creationId xmlns:a16="http://schemas.microsoft.com/office/drawing/2014/main" id="{1E85BE17-5BE8-1A46-834E-7E59DB1E6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1" t="7772" r="1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rge 5"/>
          <p:cNvSpPr/>
          <p:nvPr userDrawn="1"/>
        </p:nvSpPr>
        <p:spPr>
          <a:xfrm>
            <a:off x="2767915" y="-1"/>
            <a:ext cx="5535828" cy="4417541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3890809" y="914400"/>
            <a:ext cx="3223536" cy="109263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6096000" y="3983480"/>
            <a:ext cx="868120" cy="868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riangle 16"/>
          <p:cNvSpPr/>
          <p:nvPr userDrawn="1"/>
        </p:nvSpPr>
        <p:spPr>
          <a:xfrm rot="17978314" flipV="1">
            <a:off x="-2681538" y="397566"/>
            <a:ext cx="9872746" cy="8699008"/>
          </a:xfrm>
          <a:prstGeom prst="triangl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B3D3F8-BF49-FA47-B182-F7410CBCD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195" y="4089567"/>
            <a:ext cx="3972339" cy="387798"/>
          </a:xfrm>
        </p:spPr>
        <p:txBody>
          <a:bodyPr anchor="b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A52DBB3-29A5-0749-97F8-985E63FA25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101" y="5467974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5BFC55-0D09-974E-81B1-2D2988D2D911}"/>
              </a:ext>
            </a:extLst>
          </p:cNvPr>
          <p:cNvSpPr/>
          <p:nvPr userDrawn="1"/>
        </p:nvSpPr>
        <p:spPr>
          <a:xfrm>
            <a:off x="500195" y="5164322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7365D5D-D1EB-4F43-AC11-51805C493D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538" y="4621561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96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12856" r="2647" b="50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/>
          <p:cNvSpPr/>
          <p:nvPr userDrawn="1"/>
        </p:nvSpPr>
        <p:spPr>
          <a:xfrm>
            <a:off x="-17586" y="-87922"/>
            <a:ext cx="6256422" cy="6998677"/>
          </a:xfrm>
          <a:custGeom>
            <a:avLst/>
            <a:gdLst>
              <a:gd name="connsiteX0" fmla="*/ 0 w 2288206"/>
              <a:gd name="connsiteY0" fmla="*/ 0 h 4023474"/>
              <a:gd name="connsiteX1" fmla="*/ 2288206 w 2288206"/>
              <a:gd name="connsiteY1" fmla="*/ 0 h 4023474"/>
              <a:gd name="connsiteX2" fmla="*/ 2288206 w 2288206"/>
              <a:gd name="connsiteY2" fmla="*/ 4023474 h 4023474"/>
              <a:gd name="connsiteX3" fmla="*/ 0 w 2288206"/>
              <a:gd name="connsiteY3" fmla="*/ 4023474 h 4023474"/>
              <a:gd name="connsiteX4" fmla="*/ 0 w 2288206"/>
              <a:gd name="connsiteY4" fmla="*/ 0 h 4023474"/>
              <a:gd name="connsiteX0" fmla="*/ 0 w 3600171"/>
              <a:gd name="connsiteY0" fmla="*/ 0 h 4036726"/>
              <a:gd name="connsiteX1" fmla="*/ 2288206 w 3600171"/>
              <a:gd name="connsiteY1" fmla="*/ 0 h 4036726"/>
              <a:gd name="connsiteX2" fmla="*/ 3600171 w 3600171"/>
              <a:gd name="connsiteY2" fmla="*/ 4036726 h 4036726"/>
              <a:gd name="connsiteX3" fmla="*/ 0 w 3600171"/>
              <a:gd name="connsiteY3" fmla="*/ 4023474 h 4036726"/>
              <a:gd name="connsiteX4" fmla="*/ 0 w 3600171"/>
              <a:gd name="connsiteY4" fmla="*/ 0 h 4036726"/>
              <a:gd name="connsiteX0" fmla="*/ 0 w 4315789"/>
              <a:gd name="connsiteY0" fmla="*/ 0 h 4036726"/>
              <a:gd name="connsiteX1" fmla="*/ 2288206 w 4315789"/>
              <a:gd name="connsiteY1" fmla="*/ 0 h 4036726"/>
              <a:gd name="connsiteX2" fmla="*/ 4315789 w 4315789"/>
              <a:gd name="connsiteY2" fmla="*/ 4036726 h 4036726"/>
              <a:gd name="connsiteX3" fmla="*/ 0 w 4315789"/>
              <a:gd name="connsiteY3" fmla="*/ 4023474 h 4036726"/>
              <a:gd name="connsiteX4" fmla="*/ 0 w 4315789"/>
              <a:gd name="connsiteY4" fmla="*/ 0 h 4036726"/>
              <a:gd name="connsiteX0" fmla="*/ 0 w 4421806"/>
              <a:gd name="connsiteY0" fmla="*/ 0 h 4049978"/>
              <a:gd name="connsiteX1" fmla="*/ 2288206 w 4421806"/>
              <a:gd name="connsiteY1" fmla="*/ 0 h 4049978"/>
              <a:gd name="connsiteX2" fmla="*/ 4421806 w 4421806"/>
              <a:gd name="connsiteY2" fmla="*/ 4049978 h 4049978"/>
              <a:gd name="connsiteX3" fmla="*/ 0 w 4421806"/>
              <a:gd name="connsiteY3" fmla="*/ 4023474 h 4049978"/>
              <a:gd name="connsiteX4" fmla="*/ 0 w 4421806"/>
              <a:gd name="connsiteY4" fmla="*/ 0 h 4049978"/>
              <a:gd name="connsiteX0" fmla="*/ 0 w 4421806"/>
              <a:gd name="connsiteY0" fmla="*/ 0 h 4049978"/>
              <a:gd name="connsiteX1" fmla="*/ 2288206 w 4421806"/>
              <a:gd name="connsiteY1" fmla="*/ 0 h 4049978"/>
              <a:gd name="connsiteX2" fmla="*/ 4421806 w 4421806"/>
              <a:gd name="connsiteY2" fmla="*/ 4049978 h 4049978"/>
              <a:gd name="connsiteX3" fmla="*/ 1021643 w 4421806"/>
              <a:gd name="connsiteY3" fmla="*/ 4033753 h 4049978"/>
              <a:gd name="connsiteX4" fmla="*/ 0 w 4421806"/>
              <a:gd name="connsiteY4" fmla="*/ 0 h 4049978"/>
              <a:gd name="connsiteX0" fmla="*/ 10425 w 3400163"/>
              <a:gd name="connsiteY0" fmla="*/ 0 h 4060257"/>
              <a:gd name="connsiteX1" fmla="*/ 1266563 w 3400163"/>
              <a:gd name="connsiteY1" fmla="*/ 10279 h 4060257"/>
              <a:gd name="connsiteX2" fmla="*/ 3400163 w 3400163"/>
              <a:gd name="connsiteY2" fmla="*/ 4060257 h 4060257"/>
              <a:gd name="connsiteX3" fmla="*/ 0 w 3400163"/>
              <a:gd name="connsiteY3" fmla="*/ 4044032 h 4060257"/>
              <a:gd name="connsiteX4" fmla="*/ 10425 w 3400163"/>
              <a:gd name="connsiteY4" fmla="*/ 0 h 4060257"/>
              <a:gd name="connsiteX0" fmla="*/ 0 w 3400163"/>
              <a:gd name="connsiteY0" fmla="*/ 0 h 4049978"/>
              <a:gd name="connsiteX1" fmla="*/ 1266563 w 3400163"/>
              <a:gd name="connsiteY1" fmla="*/ 0 h 4049978"/>
              <a:gd name="connsiteX2" fmla="*/ 3400163 w 3400163"/>
              <a:gd name="connsiteY2" fmla="*/ 4049978 h 4049978"/>
              <a:gd name="connsiteX3" fmla="*/ 0 w 3400163"/>
              <a:gd name="connsiteY3" fmla="*/ 4033753 h 4049978"/>
              <a:gd name="connsiteX4" fmla="*/ 0 w 3400163"/>
              <a:gd name="connsiteY4" fmla="*/ 0 h 4049978"/>
              <a:gd name="connsiteX0" fmla="*/ 0 w 3400163"/>
              <a:gd name="connsiteY0" fmla="*/ 5752 h 4055730"/>
              <a:gd name="connsiteX1" fmla="*/ 1628283 w 3400163"/>
              <a:gd name="connsiteY1" fmla="*/ 0 h 4055730"/>
              <a:gd name="connsiteX2" fmla="*/ 3400163 w 3400163"/>
              <a:gd name="connsiteY2" fmla="*/ 4055730 h 4055730"/>
              <a:gd name="connsiteX3" fmla="*/ 0 w 3400163"/>
              <a:gd name="connsiteY3" fmla="*/ 4039505 h 4055730"/>
              <a:gd name="connsiteX4" fmla="*/ 0 w 3400163"/>
              <a:gd name="connsiteY4" fmla="*/ 5752 h 405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163" h="4055730">
                <a:moveTo>
                  <a:pt x="0" y="5752"/>
                </a:moveTo>
                <a:lnTo>
                  <a:pt x="1628283" y="0"/>
                </a:lnTo>
                <a:lnTo>
                  <a:pt x="3400163" y="4055730"/>
                </a:lnTo>
                <a:lnTo>
                  <a:pt x="0" y="4039505"/>
                </a:lnTo>
                <a:lnTo>
                  <a:pt x="0" y="5752"/>
                </a:ln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377827" y="6021663"/>
            <a:ext cx="1778042" cy="60267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AFB4C9-275E-9942-9764-C670B70C4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195" y="3285900"/>
            <a:ext cx="3972339" cy="387798"/>
          </a:xfrm>
        </p:spPr>
        <p:txBody>
          <a:bodyPr anchor="b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550F20-44AC-1244-8259-6AD57AD1C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101" y="4664307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8354D5-FA69-904C-9938-0B7833EAF676}"/>
              </a:ext>
            </a:extLst>
          </p:cNvPr>
          <p:cNvSpPr/>
          <p:nvPr userDrawn="1"/>
        </p:nvSpPr>
        <p:spPr>
          <a:xfrm>
            <a:off x="500195" y="4360655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B5E52-1034-CD4C-85C7-278849F6E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538" y="3817894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49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9A7EE-A4F8-F744-A69F-A363D952D6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58777A-B943-4344-A03E-6F77C3F7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2332730"/>
            <a:ext cx="5449794" cy="3877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E0DAD0E-D826-D44E-88B4-345162E37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3179701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C38085-4F2E-EE40-BD53-60C1EEC173F9}"/>
              </a:ext>
            </a:extLst>
          </p:cNvPr>
          <p:cNvSpPr/>
          <p:nvPr userDrawn="1"/>
        </p:nvSpPr>
        <p:spPr>
          <a:xfrm>
            <a:off x="493807" y="2917268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20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31836C4-B3A0-4D4F-9284-CE1902D75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0555" y="1508330"/>
            <a:ext cx="8121445" cy="53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F64AE2D2-A04A-1648-BB96-CC98B725E2BF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671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9A7EE-A4F8-F744-A69F-A363D952D6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58777A-B943-4344-A03E-6F77C3F7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103" y="1189730"/>
            <a:ext cx="5449794" cy="387798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E0DAD0E-D826-D44E-88B4-345162E37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0038" y="2036701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800" b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C38085-4F2E-EE40-BD53-60C1EEC173F9}"/>
              </a:ext>
            </a:extLst>
          </p:cNvPr>
          <p:cNvSpPr/>
          <p:nvPr userDrawn="1"/>
        </p:nvSpPr>
        <p:spPr>
          <a:xfrm>
            <a:off x="5754189" y="1774268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1041A33D-84A1-7F4B-8E44-CBF33B268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98" t="30505" r="3242" b="12514"/>
          <a:stretch/>
        </p:blipFill>
        <p:spPr>
          <a:xfrm>
            <a:off x="0" y="1674516"/>
            <a:ext cx="12192000" cy="51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36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7BE304F-2C1D-CF44-9661-9A36050F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18" y="2461918"/>
            <a:ext cx="3972339" cy="775597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6D4A149-6259-0C4C-BA84-8FB00CAF48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224" y="3697225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86E574-6302-CD44-AEE6-134D97551B46}"/>
              </a:ext>
            </a:extLst>
          </p:cNvPr>
          <p:cNvSpPr/>
          <p:nvPr userDrawn="1"/>
        </p:nvSpPr>
        <p:spPr>
          <a:xfrm>
            <a:off x="517318" y="3393573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FC8D70DD-E1E1-4349-BA5A-B5D076BB2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957" y="-211905"/>
            <a:ext cx="11693770" cy="70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33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58777A-B943-4344-A03E-6F77C3F7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103" y="1189730"/>
            <a:ext cx="5449794" cy="387798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E0DAD0E-D826-D44E-88B4-345162E37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0038" y="2036701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C38085-4F2E-EE40-BD53-60C1EEC173F9}"/>
              </a:ext>
            </a:extLst>
          </p:cNvPr>
          <p:cNvSpPr/>
          <p:nvPr userDrawn="1"/>
        </p:nvSpPr>
        <p:spPr>
          <a:xfrm>
            <a:off x="5754189" y="1774268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accent1"/>
              </a:solidFill>
              <a:latin typeface="Tahoma Normal" charset="0"/>
            </a:endParaRPr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1041A33D-84A1-7F4B-8E44-CBF33B268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95" t="30158" r="3205" b="13509"/>
          <a:stretch/>
        </p:blipFill>
        <p:spPr>
          <a:xfrm>
            <a:off x="0" y="1674516"/>
            <a:ext cx="12192000" cy="51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17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2" t="11087" r="11373" b="679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/>
          <p:cNvSpPr/>
          <p:nvPr userDrawn="1"/>
        </p:nvSpPr>
        <p:spPr>
          <a:xfrm>
            <a:off x="-17587" y="-87922"/>
            <a:ext cx="8827757" cy="6998677"/>
          </a:xfrm>
          <a:custGeom>
            <a:avLst/>
            <a:gdLst>
              <a:gd name="connsiteX0" fmla="*/ 0 w 2288206"/>
              <a:gd name="connsiteY0" fmla="*/ 0 h 4023474"/>
              <a:gd name="connsiteX1" fmla="*/ 2288206 w 2288206"/>
              <a:gd name="connsiteY1" fmla="*/ 0 h 4023474"/>
              <a:gd name="connsiteX2" fmla="*/ 2288206 w 2288206"/>
              <a:gd name="connsiteY2" fmla="*/ 4023474 h 4023474"/>
              <a:gd name="connsiteX3" fmla="*/ 0 w 2288206"/>
              <a:gd name="connsiteY3" fmla="*/ 4023474 h 4023474"/>
              <a:gd name="connsiteX4" fmla="*/ 0 w 2288206"/>
              <a:gd name="connsiteY4" fmla="*/ 0 h 4023474"/>
              <a:gd name="connsiteX0" fmla="*/ 0 w 3600171"/>
              <a:gd name="connsiteY0" fmla="*/ 0 h 4036726"/>
              <a:gd name="connsiteX1" fmla="*/ 2288206 w 3600171"/>
              <a:gd name="connsiteY1" fmla="*/ 0 h 4036726"/>
              <a:gd name="connsiteX2" fmla="*/ 3600171 w 3600171"/>
              <a:gd name="connsiteY2" fmla="*/ 4036726 h 4036726"/>
              <a:gd name="connsiteX3" fmla="*/ 0 w 3600171"/>
              <a:gd name="connsiteY3" fmla="*/ 4023474 h 4036726"/>
              <a:gd name="connsiteX4" fmla="*/ 0 w 3600171"/>
              <a:gd name="connsiteY4" fmla="*/ 0 h 4036726"/>
              <a:gd name="connsiteX0" fmla="*/ 0 w 4315789"/>
              <a:gd name="connsiteY0" fmla="*/ 0 h 4036726"/>
              <a:gd name="connsiteX1" fmla="*/ 2288206 w 4315789"/>
              <a:gd name="connsiteY1" fmla="*/ 0 h 4036726"/>
              <a:gd name="connsiteX2" fmla="*/ 4315789 w 4315789"/>
              <a:gd name="connsiteY2" fmla="*/ 4036726 h 4036726"/>
              <a:gd name="connsiteX3" fmla="*/ 0 w 4315789"/>
              <a:gd name="connsiteY3" fmla="*/ 4023474 h 4036726"/>
              <a:gd name="connsiteX4" fmla="*/ 0 w 4315789"/>
              <a:gd name="connsiteY4" fmla="*/ 0 h 4036726"/>
              <a:gd name="connsiteX0" fmla="*/ 0 w 4421806"/>
              <a:gd name="connsiteY0" fmla="*/ 0 h 4049978"/>
              <a:gd name="connsiteX1" fmla="*/ 2288206 w 4421806"/>
              <a:gd name="connsiteY1" fmla="*/ 0 h 4049978"/>
              <a:gd name="connsiteX2" fmla="*/ 4421806 w 4421806"/>
              <a:gd name="connsiteY2" fmla="*/ 4049978 h 4049978"/>
              <a:gd name="connsiteX3" fmla="*/ 0 w 4421806"/>
              <a:gd name="connsiteY3" fmla="*/ 4023474 h 4049978"/>
              <a:gd name="connsiteX4" fmla="*/ 0 w 4421806"/>
              <a:gd name="connsiteY4" fmla="*/ 0 h 4049978"/>
              <a:gd name="connsiteX0" fmla="*/ 0 w 4421806"/>
              <a:gd name="connsiteY0" fmla="*/ 0 h 4049978"/>
              <a:gd name="connsiteX1" fmla="*/ 2288206 w 4421806"/>
              <a:gd name="connsiteY1" fmla="*/ 0 h 4049978"/>
              <a:gd name="connsiteX2" fmla="*/ 4421806 w 4421806"/>
              <a:gd name="connsiteY2" fmla="*/ 4049978 h 4049978"/>
              <a:gd name="connsiteX3" fmla="*/ 1021643 w 4421806"/>
              <a:gd name="connsiteY3" fmla="*/ 4033753 h 4049978"/>
              <a:gd name="connsiteX4" fmla="*/ 0 w 4421806"/>
              <a:gd name="connsiteY4" fmla="*/ 0 h 4049978"/>
              <a:gd name="connsiteX0" fmla="*/ 10425 w 3400163"/>
              <a:gd name="connsiteY0" fmla="*/ 0 h 4060257"/>
              <a:gd name="connsiteX1" fmla="*/ 1266563 w 3400163"/>
              <a:gd name="connsiteY1" fmla="*/ 10279 h 4060257"/>
              <a:gd name="connsiteX2" fmla="*/ 3400163 w 3400163"/>
              <a:gd name="connsiteY2" fmla="*/ 4060257 h 4060257"/>
              <a:gd name="connsiteX3" fmla="*/ 0 w 3400163"/>
              <a:gd name="connsiteY3" fmla="*/ 4044032 h 4060257"/>
              <a:gd name="connsiteX4" fmla="*/ 10425 w 3400163"/>
              <a:gd name="connsiteY4" fmla="*/ 0 h 4060257"/>
              <a:gd name="connsiteX0" fmla="*/ 0 w 3400163"/>
              <a:gd name="connsiteY0" fmla="*/ 0 h 4049978"/>
              <a:gd name="connsiteX1" fmla="*/ 1266563 w 3400163"/>
              <a:gd name="connsiteY1" fmla="*/ 0 h 4049978"/>
              <a:gd name="connsiteX2" fmla="*/ 3400163 w 3400163"/>
              <a:gd name="connsiteY2" fmla="*/ 4049978 h 4049978"/>
              <a:gd name="connsiteX3" fmla="*/ 0 w 3400163"/>
              <a:gd name="connsiteY3" fmla="*/ 4033753 h 4049978"/>
              <a:gd name="connsiteX4" fmla="*/ 0 w 3400163"/>
              <a:gd name="connsiteY4" fmla="*/ 0 h 4049978"/>
              <a:gd name="connsiteX0" fmla="*/ 0 w 3400163"/>
              <a:gd name="connsiteY0" fmla="*/ 5752 h 4055730"/>
              <a:gd name="connsiteX1" fmla="*/ 1628283 w 3400163"/>
              <a:gd name="connsiteY1" fmla="*/ 0 h 4055730"/>
              <a:gd name="connsiteX2" fmla="*/ 3400163 w 3400163"/>
              <a:gd name="connsiteY2" fmla="*/ 4055730 h 4055730"/>
              <a:gd name="connsiteX3" fmla="*/ 0 w 3400163"/>
              <a:gd name="connsiteY3" fmla="*/ 4039505 h 4055730"/>
              <a:gd name="connsiteX4" fmla="*/ 0 w 3400163"/>
              <a:gd name="connsiteY4" fmla="*/ 5752 h 405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163" h="4055730">
                <a:moveTo>
                  <a:pt x="0" y="5752"/>
                </a:moveTo>
                <a:lnTo>
                  <a:pt x="1628283" y="0"/>
                </a:lnTo>
                <a:lnTo>
                  <a:pt x="3400163" y="4055730"/>
                </a:lnTo>
                <a:lnTo>
                  <a:pt x="0" y="4039505"/>
                </a:lnTo>
                <a:lnTo>
                  <a:pt x="0" y="57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6030A-F548-024A-A6A8-9628AC22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329216"/>
            <a:ext cx="3812187" cy="626010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D933C92-1C73-4640-B072-68DF5C10C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4" y="1350899"/>
            <a:ext cx="437527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540634-986D-C14B-A6EA-0C2FEDB867EB}"/>
              </a:ext>
            </a:extLst>
          </p:cNvPr>
          <p:cNvSpPr/>
          <p:nvPr userDrawn="1"/>
        </p:nvSpPr>
        <p:spPr>
          <a:xfrm>
            <a:off x="493808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74B802-17A6-9342-94C4-F3B827FF82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37527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711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5B813-ED73-DA48-9A97-F66B97E9D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99311-9757-BB4C-A103-E40A78177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9"/>
          <a:stretch/>
        </p:blipFill>
        <p:spPr>
          <a:xfrm>
            <a:off x="5661027" y="2771733"/>
            <a:ext cx="869945" cy="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16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5B813-ED73-DA48-9A97-F66B97E9D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99311-9757-BB4C-A103-E40A78177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9"/>
          <a:stretch/>
        </p:blipFill>
        <p:spPr>
          <a:xfrm>
            <a:off x="5661027" y="2771733"/>
            <a:ext cx="869945" cy="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04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5B813-ED73-DA48-9A97-F66B97E9D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99311-9757-BB4C-A103-E40A78177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9"/>
          <a:stretch/>
        </p:blipFill>
        <p:spPr>
          <a:xfrm>
            <a:off x="5661027" y="2771733"/>
            <a:ext cx="869945" cy="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0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93713" y="1350899"/>
            <a:ext cx="635014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Subtitle runs 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D37C1BB9-8F2B-DF47-B883-627EB29AEFC6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232821-52BB-CE45-AE47-E1343F26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B6D6F-EFB1-0642-8DEB-519C7650E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DBCA2-D593-534A-BD69-B52352C58BF1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D0151F-05A7-1249-986C-113D8277E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52" y="2313526"/>
            <a:ext cx="2924601" cy="28276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B1724E-2EEE-2C48-90AA-46469C048F50}"/>
              </a:ext>
            </a:extLst>
          </p:cNvPr>
          <p:cNvSpPr/>
          <p:nvPr userDrawn="1"/>
        </p:nvSpPr>
        <p:spPr>
          <a:xfrm>
            <a:off x="490952" y="2141782"/>
            <a:ext cx="292460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4C21E1-D7BF-2542-9857-4BE7A21A2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5921" y="2313526"/>
            <a:ext cx="2924601" cy="28276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04297E-EF05-4B46-BD84-FB7F87A76C38}"/>
              </a:ext>
            </a:extLst>
          </p:cNvPr>
          <p:cNvSpPr/>
          <p:nvPr userDrawn="1"/>
        </p:nvSpPr>
        <p:spPr>
          <a:xfrm>
            <a:off x="4085921" y="2141782"/>
            <a:ext cx="292460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7438540-EF5C-084F-8A3F-A9F25F9B43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93417" y="2313526"/>
            <a:ext cx="2924601" cy="28276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627F81-919C-434B-A12A-19AC38D9128A}"/>
              </a:ext>
            </a:extLst>
          </p:cNvPr>
          <p:cNvSpPr/>
          <p:nvPr userDrawn="1"/>
        </p:nvSpPr>
        <p:spPr>
          <a:xfrm>
            <a:off x="7693417" y="2141782"/>
            <a:ext cx="292460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232821-52BB-CE45-AE47-E1343F26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B6D6F-EFB1-0642-8DEB-519C7650E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DBCA2-D593-534A-BD69-B52352C58BF1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D0151F-05A7-1249-986C-113D8277E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52" y="2313526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B1724E-2EEE-2C48-90AA-46469C048F50}"/>
              </a:ext>
            </a:extLst>
          </p:cNvPr>
          <p:cNvSpPr/>
          <p:nvPr userDrawn="1"/>
        </p:nvSpPr>
        <p:spPr>
          <a:xfrm>
            <a:off x="490952" y="2141782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962F2E0-DF9A-B94F-8BFD-5D014C92B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52508" y="2313526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A0963-7196-8048-A7CE-398F62BB7E22}"/>
              </a:ext>
            </a:extLst>
          </p:cNvPr>
          <p:cNvSpPr/>
          <p:nvPr userDrawn="1"/>
        </p:nvSpPr>
        <p:spPr>
          <a:xfrm>
            <a:off x="6052508" y="2141782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7995CD8-0F5E-FA4D-8D54-82FE813B7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52" y="4280112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E2B842-5EF0-1A4F-A44B-9EB4411853D1}"/>
              </a:ext>
            </a:extLst>
          </p:cNvPr>
          <p:cNvSpPr/>
          <p:nvPr userDrawn="1"/>
        </p:nvSpPr>
        <p:spPr>
          <a:xfrm>
            <a:off x="490952" y="4108368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384E9F-6D89-EC4D-B85E-65C0E4471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2508" y="4280112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83DFCC-152D-9A43-BE30-988156E2A24F}"/>
              </a:ext>
            </a:extLst>
          </p:cNvPr>
          <p:cNvSpPr/>
          <p:nvPr userDrawn="1"/>
        </p:nvSpPr>
        <p:spPr>
          <a:xfrm>
            <a:off x="6052508" y="4108368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8657D3-A61D-BD46-BCB5-97AB6B2D04E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59275" y="2312989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9ED41B8-8125-4D4D-8439-F575BD403E6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933357" y="2312989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21C687A-57E3-EC4C-91FC-2FC972D780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59275" y="4279575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89192982-3BDC-DF4D-8F28-EB06714FE17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33357" y="4279575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12416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17CF47-9D93-A849-8D0A-5C523C219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F8758-C0D7-0649-977E-26AF618200C7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5FB70E-5AE3-AE47-BFDB-88D424A9E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773385-05D8-8D47-85F1-AB04174F9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3831-669F-8F40-8416-257167419E8B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E66F683-3C0B-0348-8A40-A1A7C57E4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90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" Target="../slides/slide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810409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3302" y="6381069"/>
            <a:ext cx="564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38779" y="391944"/>
            <a:ext cx="696977" cy="764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5400000">
            <a:off x="10759149" y="6493849"/>
            <a:ext cx="588738" cy="1395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ctangle 7">
            <a:hlinkClick r:id="rId17" action="ppaction://hlinksldjump"/>
            <a:extLst>
              <a:ext uri="{FF2B5EF4-FFF2-40B4-BE49-F238E27FC236}">
                <a16:creationId xmlns:a16="http://schemas.microsoft.com/office/drawing/2014/main" id="{835B6DF7-BAF2-7F46-9566-434BD3B02298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70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51" r:id="rId3"/>
    <p:sldLayoutId id="2147483746" r:id="rId4"/>
    <p:sldLayoutId id="2147483689" r:id="rId5"/>
    <p:sldLayoutId id="2147483749" r:id="rId6"/>
    <p:sldLayoutId id="2147483750" r:id="rId7"/>
    <p:sldLayoutId id="2147483690" r:id="rId8"/>
    <p:sldLayoutId id="2147483727" r:id="rId9"/>
    <p:sldLayoutId id="2147483728" r:id="rId10"/>
    <p:sldLayoutId id="2147483762" r:id="rId11"/>
    <p:sldLayoutId id="2147483761" r:id="rId12"/>
    <p:sldLayoutId id="2147483752" r:id="rId13"/>
    <p:sldLayoutId id="214748376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Tahoma" charset="0"/>
          <a:ea typeface="Tahoma" charset="0"/>
          <a:cs typeface="Tahom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227013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charset="2"/>
        <a:buChar char="§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400050" indent="-2143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LucidaGrande" charset="0"/>
        <a:buChar char="-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+mj-lt"/>
        <a:buAutoNum type="arabicPeriod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7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orient="horz" pos="368" userDrawn="1">
          <p15:clr>
            <a:srgbClr val="F26B43"/>
          </p15:clr>
        </p15:guide>
        <p15:guide id="3" pos="699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orient="horz" pos="6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810409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3302" y="6381069"/>
            <a:ext cx="564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38779" y="391944"/>
            <a:ext cx="696977" cy="764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5400000">
            <a:off x="10759149" y="6493849"/>
            <a:ext cx="588738" cy="1395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0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Tahoma" charset="0"/>
          <a:ea typeface="Tahoma" charset="0"/>
          <a:cs typeface="Tahom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227013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charset="2"/>
        <a:buChar char="§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400050" indent="-2143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LucidaGrande" charset="0"/>
        <a:buChar char="-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+mj-lt"/>
        <a:buAutoNum type="arabicPeriod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7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orient="horz" pos="368">
          <p15:clr>
            <a:srgbClr val="F26B43"/>
          </p15:clr>
        </p15:guide>
        <p15:guide id="3" pos="6992">
          <p15:clr>
            <a:srgbClr val="F26B43"/>
          </p15:clr>
        </p15:guide>
        <p15:guide id="4" orient="horz" pos="3838">
          <p15:clr>
            <a:srgbClr val="F26B43"/>
          </p15:clr>
        </p15:guide>
        <p15:guide id="5" orient="horz" pos="6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14F9-9DDF-E740-BE30-6D2BF024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7" y="4046991"/>
            <a:ext cx="2912882" cy="775597"/>
          </a:xfrm>
        </p:spPr>
        <p:txBody>
          <a:bodyPr/>
          <a:lstStyle/>
          <a:p>
            <a:r>
              <a:rPr lang="en-US"/>
              <a:t>Future finance masterclass</a:t>
            </a:r>
          </a:p>
        </p:txBody>
      </p:sp>
    </p:spTree>
    <p:extLst>
      <p:ext uri="{BB962C8B-B14F-4D97-AF65-F5344CB8AC3E}">
        <p14:creationId xmlns:p14="http://schemas.microsoft.com/office/powerpoint/2010/main" val="146761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3448F5-D54D-45CD-8D45-AD2D90E66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27B05-6E95-B948-BC5B-71D16E1B3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179DA3-5960-4190-8AE9-795972FE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Typical Technology journey for Finance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E5994-F78F-46DC-A534-89ED4D1FFF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498598"/>
          </a:xfrm>
        </p:spPr>
        <p:txBody>
          <a:bodyPr/>
          <a:lstStyle/>
          <a:p>
            <a:r>
              <a:rPr lang="en-GB"/>
              <a:t>Most organisations go through a similar technology journey and will have common objectives that supported through the delivery of the right technology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63A23-C2FF-303D-94BB-4345E5708432}"/>
              </a:ext>
            </a:extLst>
          </p:cNvPr>
          <p:cNvSpPr/>
          <p:nvPr/>
        </p:nvSpPr>
        <p:spPr>
          <a:xfrm>
            <a:off x="2497991" y="4242379"/>
            <a:ext cx="6708670" cy="13109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D05C5-4157-2FC8-9F7A-4537E27A924D}"/>
              </a:ext>
            </a:extLst>
          </p:cNvPr>
          <p:cNvSpPr txBox="1"/>
          <p:nvPr/>
        </p:nvSpPr>
        <p:spPr>
          <a:xfrm>
            <a:off x="2383921" y="3852012"/>
            <a:ext cx="471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01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E4F68267-F217-1C97-2E7A-92F2E99F9C69}"/>
              </a:ext>
            </a:extLst>
          </p:cNvPr>
          <p:cNvSpPr/>
          <p:nvPr/>
        </p:nvSpPr>
        <p:spPr>
          <a:xfrm>
            <a:off x="511805" y="3886573"/>
            <a:ext cx="1910124" cy="823872"/>
          </a:xfrm>
          <a:prstGeom prst="homePlate">
            <a:avLst/>
          </a:prstGeom>
          <a:solidFill>
            <a:schemeClr val="accent1">
              <a:lumMod val="10000"/>
              <a:lumOff val="9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82704DDD-28C3-76C4-45CA-CE2D97F6063C}"/>
              </a:ext>
            </a:extLst>
          </p:cNvPr>
          <p:cNvSpPr/>
          <p:nvPr/>
        </p:nvSpPr>
        <p:spPr>
          <a:xfrm flipH="1">
            <a:off x="9319935" y="3886573"/>
            <a:ext cx="1910124" cy="823872"/>
          </a:xfrm>
          <a:prstGeom prst="homePlate">
            <a:avLst/>
          </a:prstGeom>
          <a:solidFill>
            <a:schemeClr val="accent1">
              <a:lumMod val="10000"/>
              <a:lumOff val="9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Isosceles Triangle 31">
            <a:extLst>
              <a:ext uri="{FF2B5EF4-FFF2-40B4-BE49-F238E27FC236}">
                <a16:creationId xmlns:a16="http://schemas.microsoft.com/office/drawing/2014/main" id="{9C645548-41A0-4215-2B82-2A61DCA67223}"/>
              </a:ext>
            </a:extLst>
          </p:cNvPr>
          <p:cNvSpPr/>
          <p:nvPr/>
        </p:nvSpPr>
        <p:spPr>
          <a:xfrm flipV="1">
            <a:off x="2546561" y="4503260"/>
            <a:ext cx="170987" cy="178898"/>
          </a:xfrm>
          <a:prstGeom prst="triangl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239E2A-3A0B-8E0F-59C1-F48BC41DAF8D}"/>
              </a:ext>
            </a:extLst>
          </p:cNvPr>
          <p:cNvSpPr/>
          <p:nvPr/>
        </p:nvSpPr>
        <p:spPr>
          <a:xfrm>
            <a:off x="845133" y="4091408"/>
            <a:ext cx="1159979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Technology journey begins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814EE2-567D-FEA3-ED15-284C9E28EE63}"/>
              </a:ext>
            </a:extLst>
          </p:cNvPr>
          <p:cNvSpPr/>
          <p:nvPr/>
        </p:nvSpPr>
        <p:spPr>
          <a:xfrm>
            <a:off x="10061758" y="4084878"/>
            <a:ext cx="1022733" cy="5078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Stable technology base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4BF4A6-B0F3-DE34-0412-10FB86429D55}"/>
              </a:ext>
            </a:extLst>
          </p:cNvPr>
          <p:cNvSpPr/>
          <p:nvPr/>
        </p:nvSpPr>
        <p:spPr>
          <a:xfrm rot="16200000">
            <a:off x="2042015" y="3211258"/>
            <a:ext cx="1116408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Book keeping software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9DB332-69DE-57E7-4A83-4B8740A1F6AD}"/>
              </a:ext>
            </a:extLst>
          </p:cNvPr>
          <p:cNvSpPr/>
          <p:nvPr/>
        </p:nvSpPr>
        <p:spPr>
          <a:xfrm rot="16200000">
            <a:off x="6884212" y="3064531"/>
            <a:ext cx="1116408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ERP System implemented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4E20E7-2783-3311-E8CE-41643DCE9647}"/>
              </a:ext>
            </a:extLst>
          </p:cNvPr>
          <p:cNvSpPr txBox="1"/>
          <p:nvPr/>
        </p:nvSpPr>
        <p:spPr>
          <a:xfrm>
            <a:off x="3941921" y="3846825"/>
            <a:ext cx="471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F09871-A2DC-173F-BF14-DCB6593AA90A}"/>
              </a:ext>
            </a:extLst>
          </p:cNvPr>
          <p:cNvSpPr txBox="1"/>
          <p:nvPr/>
        </p:nvSpPr>
        <p:spPr>
          <a:xfrm>
            <a:off x="5535023" y="3846326"/>
            <a:ext cx="471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9A5AC4-6132-924D-C2DA-8DE073F57633}"/>
              </a:ext>
            </a:extLst>
          </p:cNvPr>
          <p:cNvSpPr txBox="1"/>
          <p:nvPr/>
        </p:nvSpPr>
        <p:spPr>
          <a:xfrm>
            <a:off x="7240929" y="3855962"/>
            <a:ext cx="471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16010B-085B-F14C-2C42-63BECE1DCEF8}"/>
              </a:ext>
            </a:extLst>
          </p:cNvPr>
          <p:cNvSpPr txBox="1"/>
          <p:nvPr/>
        </p:nvSpPr>
        <p:spPr>
          <a:xfrm>
            <a:off x="8957048" y="3843596"/>
            <a:ext cx="471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05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6CB1710-79A9-5C67-1681-D4AA5A17F4A2}"/>
              </a:ext>
            </a:extLst>
          </p:cNvPr>
          <p:cNvSpPr/>
          <p:nvPr/>
        </p:nvSpPr>
        <p:spPr>
          <a:xfrm>
            <a:off x="2492039" y="4176836"/>
            <a:ext cx="258931" cy="26217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3" name="Isosceles Triangle 31">
            <a:extLst>
              <a:ext uri="{FF2B5EF4-FFF2-40B4-BE49-F238E27FC236}">
                <a16:creationId xmlns:a16="http://schemas.microsoft.com/office/drawing/2014/main" id="{121EE204-F50B-78E1-B90E-E40A3FB6ED9B}"/>
              </a:ext>
            </a:extLst>
          </p:cNvPr>
          <p:cNvSpPr/>
          <p:nvPr/>
        </p:nvSpPr>
        <p:spPr>
          <a:xfrm flipV="1">
            <a:off x="5687250" y="4503260"/>
            <a:ext cx="170987" cy="178898"/>
          </a:xfrm>
          <a:prstGeom prst="triangl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9155596-0486-A248-44B7-6C3E547964FC}"/>
              </a:ext>
            </a:extLst>
          </p:cNvPr>
          <p:cNvSpPr/>
          <p:nvPr/>
        </p:nvSpPr>
        <p:spPr>
          <a:xfrm>
            <a:off x="5642253" y="4176836"/>
            <a:ext cx="258931" cy="26217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2F15A1C-B110-1A01-FEC9-1901104C91F1}"/>
              </a:ext>
            </a:extLst>
          </p:cNvPr>
          <p:cNvSpPr/>
          <p:nvPr/>
        </p:nvSpPr>
        <p:spPr>
          <a:xfrm rot="16200000">
            <a:off x="5212660" y="3240385"/>
            <a:ext cx="1116408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CRM system implemented</a:t>
            </a:r>
          </a:p>
        </p:txBody>
      </p:sp>
      <p:sp>
        <p:nvSpPr>
          <p:cNvPr id="76" name="Isosceles Triangle 31">
            <a:extLst>
              <a:ext uri="{FF2B5EF4-FFF2-40B4-BE49-F238E27FC236}">
                <a16:creationId xmlns:a16="http://schemas.microsoft.com/office/drawing/2014/main" id="{5A19F8C9-42DE-9D5D-BD36-DF63414D4257}"/>
              </a:ext>
            </a:extLst>
          </p:cNvPr>
          <p:cNvSpPr/>
          <p:nvPr/>
        </p:nvSpPr>
        <p:spPr>
          <a:xfrm flipV="1">
            <a:off x="4121545" y="4504100"/>
            <a:ext cx="170987" cy="178898"/>
          </a:xfrm>
          <a:prstGeom prst="triangl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8C5424-3AD9-315A-67CA-46221A6B70E5}"/>
              </a:ext>
            </a:extLst>
          </p:cNvPr>
          <p:cNvSpPr/>
          <p:nvPr/>
        </p:nvSpPr>
        <p:spPr>
          <a:xfrm rot="16200000">
            <a:off x="3616999" y="3127460"/>
            <a:ext cx="1116408" cy="5078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53565A"/>
                </a:solidFill>
                <a:latin typeface="Tahoma"/>
              </a:rPr>
              <a:t>Op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erations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 Front end system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A738222-EA17-DA94-EE3A-ED7E54B081DA}"/>
              </a:ext>
            </a:extLst>
          </p:cNvPr>
          <p:cNvSpPr/>
          <p:nvPr/>
        </p:nvSpPr>
        <p:spPr>
          <a:xfrm>
            <a:off x="4067023" y="4177676"/>
            <a:ext cx="258931" cy="26217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Isosceles Triangle 31">
            <a:extLst>
              <a:ext uri="{FF2B5EF4-FFF2-40B4-BE49-F238E27FC236}">
                <a16:creationId xmlns:a16="http://schemas.microsoft.com/office/drawing/2014/main" id="{DEC7DAEC-DEBB-DC69-A769-3F6EE8C3523F}"/>
              </a:ext>
            </a:extLst>
          </p:cNvPr>
          <p:cNvSpPr/>
          <p:nvPr/>
        </p:nvSpPr>
        <p:spPr>
          <a:xfrm flipV="1">
            <a:off x="7392302" y="4503260"/>
            <a:ext cx="170987" cy="178898"/>
          </a:xfrm>
          <a:prstGeom prst="triangl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83E6815-DA0C-60C7-36DA-531F5DD99DF1}"/>
              </a:ext>
            </a:extLst>
          </p:cNvPr>
          <p:cNvSpPr/>
          <p:nvPr/>
        </p:nvSpPr>
        <p:spPr>
          <a:xfrm>
            <a:off x="7347305" y="4176836"/>
            <a:ext cx="258931" cy="26217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FE47E51-499F-564A-5BB8-B9CE44AA60C3}"/>
              </a:ext>
            </a:extLst>
          </p:cNvPr>
          <p:cNvSpPr/>
          <p:nvPr/>
        </p:nvSpPr>
        <p:spPr>
          <a:xfrm rot="16200000">
            <a:off x="8614103" y="2885730"/>
            <a:ext cx="1116408" cy="67710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Enhanced budgeting / reporting platform</a:t>
            </a:r>
          </a:p>
        </p:txBody>
      </p:sp>
      <p:sp>
        <p:nvSpPr>
          <p:cNvPr id="82" name="Isosceles Triangle 31">
            <a:extLst>
              <a:ext uri="{FF2B5EF4-FFF2-40B4-BE49-F238E27FC236}">
                <a16:creationId xmlns:a16="http://schemas.microsoft.com/office/drawing/2014/main" id="{E8E0D7C7-B795-EBA5-7518-6032620CD3F2}"/>
              </a:ext>
            </a:extLst>
          </p:cNvPr>
          <p:cNvSpPr/>
          <p:nvPr/>
        </p:nvSpPr>
        <p:spPr>
          <a:xfrm flipV="1">
            <a:off x="9122193" y="4493735"/>
            <a:ext cx="170987" cy="178898"/>
          </a:xfrm>
          <a:prstGeom prst="triangl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841C67F-AE38-32BC-1949-1F4847DBCF1B}"/>
              </a:ext>
            </a:extLst>
          </p:cNvPr>
          <p:cNvSpPr/>
          <p:nvPr/>
        </p:nvSpPr>
        <p:spPr>
          <a:xfrm>
            <a:off x="9077196" y="4167311"/>
            <a:ext cx="258931" cy="262176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72C30A5-97B7-064C-A4FE-9A5AD671246C}"/>
              </a:ext>
            </a:extLst>
          </p:cNvPr>
          <p:cNvSpPr/>
          <p:nvPr/>
        </p:nvSpPr>
        <p:spPr>
          <a:xfrm>
            <a:off x="2384319" y="2425125"/>
            <a:ext cx="6936014" cy="244753"/>
          </a:xfrm>
          <a:prstGeom prst="rect">
            <a:avLst/>
          </a:prstGeom>
          <a:gradFill flip="none" rotWithShape="1">
            <a:gsLst>
              <a:gs pos="27000">
                <a:schemeClr val="accent2"/>
              </a:gs>
              <a:gs pos="8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Excel reliance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02C9B79-C8FE-4B6D-28B0-11B7AC55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27" y="4845004"/>
            <a:ext cx="579665" cy="259690"/>
          </a:xfrm>
          <a:prstGeom prst="rect">
            <a:avLst/>
          </a:prstGeom>
        </p:spPr>
      </p:pic>
      <p:pic>
        <p:nvPicPr>
          <p:cNvPr id="87" name="Picture 8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DB778F-144F-097F-9189-E1BAD151A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93" y="5094512"/>
            <a:ext cx="1220721" cy="387798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C6D527AA-DFAC-DD2B-0F5A-A74A01597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25" y="5403201"/>
            <a:ext cx="729467" cy="729467"/>
          </a:xfrm>
          <a:prstGeom prst="rect">
            <a:avLst/>
          </a:prstGeom>
        </p:spPr>
      </p:pic>
      <p:pic>
        <p:nvPicPr>
          <p:cNvPr id="90" name="Picture 89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1AD9F16-C779-EF3D-2787-8D6EC6AAC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60" y="4919316"/>
            <a:ext cx="747356" cy="24234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8553D84-F901-A823-D99E-9B89D5D80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809" y="5341931"/>
            <a:ext cx="1044057" cy="19925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739C257-A9F9-BC5F-F5F0-50D66335B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743" y="5650620"/>
            <a:ext cx="926188" cy="426742"/>
          </a:xfrm>
          <a:prstGeom prst="rect">
            <a:avLst/>
          </a:prstGeom>
        </p:spPr>
      </p:pic>
      <p:pic>
        <p:nvPicPr>
          <p:cNvPr id="94" name="Picture 9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CA269500-4545-AA59-F110-15B66B40A9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95" y="4833360"/>
            <a:ext cx="763735" cy="534316"/>
          </a:xfrm>
          <a:prstGeom prst="rect">
            <a:avLst/>
          </a:prstGeom>
        </p:spPr>
      </p:pic>
      <p:pic>
        <p:nvPicPr>
          <p:cNvPr id="96" name="Picture 95" descr="Logo&#10;&#10;Description automatically generated">
            <a:extLst>
              <a:ext uri="{FF2B5EF4-FFF2-40B4-BE49-F238E27FC236}">
                <a16:creationId xmlns:a16="http://schemas.microsoft.com/office/drawing/2014/main" id="{F0399F55-73CA-4E8B-5C08-1EAAF2472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75" y="5409866"/>
            <a:ext cx="951374" cy="356341"/>
          </a:xfrm>
          <a:prstGeom prst="rect">
            <a:avLst/>
          </a:prstGeom>
        </p:spPr>
      </p:pic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C03365B4-BF38-E186-170D-D6D4E50B99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4641" y="5261142"/>
            <a:ext cx="978717" cy="231988"/>
          </a:xfrm>
          <a:prstGeom prst="rect">
            <a:avLst/>
          </a:prstGeom>
        </p:spPr>
      </p:pic>
      <p:pic>
        <p:nvPicPr>
          <p:cNvPr id="101" name="Picture 100" descr="Logo&#10;&#10;Description automatically generated">
            <a:extLst>
              <a:ext uri="{FF2B5EF4-FFF2-40B4-BE49-F238E27FC236}">
                <a16:creationId xmlns:a16="http://schemas.microsoft.com/office/drawing/2014/main" id="{B9D9E11A-3A6E-F5E7-AA57-5CF65E92B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40" y="5687357"/>
            <a:ext cx="1276842" cy="264413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F80D2AF-8CDF-AF90-E1E2-0826F2E33160}"/>
              </a:ext>
            </a:extLst>
          </p:cNvPr>
          <p:cNvSpPr txBox="1"/>
          <p:nvPr/>
        </p:nvSpPr>
        <p:spPr>
          <a:xfrm>
            <a:off x="3770446" y="4978191"/>
            <a:ext cx="873183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Industry specific software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E991F57-F57F-90F0-9C52-616770C3C1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11" y="4790594"/>
            <a:ext cx="1051392" cy="4393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93D574-C680-5899-07A9-C01E41C03DC3}"/>
              </a:ext>
            </a:extLst>
          </p:cNvPr>
          <p:cNvSpPr/>
          <p:nvPr/>
        </p:nvSpPr>
        <p:spPr>
          <a:xfrm>
            <a:off x="5285424" y="6159952"/>
            <a:ext cx="4572783" cy="1694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/>
              <a:t>Cloud tech / Addition of supplementary partners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D20C24-E897-F423-F23B-5C0DDA38FA9E}"/>
              </a:ext>
            </a:extLst>
          </p:cNvPr>
          <p:cNvSpPr/>
          <p:nvPr/>
        </p:nvSpPr>
        <p:spPr>
          <a:xfrm>
            <a:off x="5285424" y="2751151"/>
            <a:ext cx="4572783" cy="332621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0AB551A-3407-73D0-5068-211AF640FB0A}"/>
              </a:ext>
            </a:extLst>
          </p:cNvPr>
          <p:cNvSpPr/>
          <p:nvPr/>
        </p:nvSpPr>
        <p:spPr>
          <a:xfrm rot="10800000">
            <a:off x="9350751" y="2075227"/>
            <a:ext cx="373711" cy="64954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FB25B6-87F8-6B40-FF98-F774824D028C}"/>
              </a:ext>
            </a:extLst>
          </p:cNvPr>
          <p:cNvSpPr txBox="1"/>
          <p:nvPr/>
        </p:nvSpPr>
        <p:spPr>
          <a:xfrm>
            <a:off x="8833297" y="1629683"/>
            <a:ext cx="1408617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/>
              <a:t>Speed to insight - priority for 2023</a:t>
            </a:r>
          </a:p>
        </p:txBody>
      </p:sp>
    </p:spTree>
    <p:extLst>
      <p:ext uri="{BB962C8B-B14F-4D97-AF65-F5344CB8AC3E}">
        <p14:creationId xmlns:p14="http://schemas.microsoft.com/office/powerpoint/2010/main" val="33846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5" grpId="0" animBg="1"/>
      <p:bldP spid="16" grpId="0" animBg="1"/>
      <p:bldP spid="17" grpId="0" animBg="1"/>
      <p:bldP spid="21" grpId="0"/>
      <p:bldP spid="22" grpId="0"/>
      <p:bldP spid="23" grpId="0"/>
      <p:bldP spid="25" grpId="0"/>
      <p:bldP spid="29" grpId="0"/>
      <p:bldP spid="30" grpId="0"/>
      <p:bldP spid="31" grpId="0"/>
      <p:bldP spid="32" grpId="0"/>
      <p:bldP spid="72" grpId="0" animBg="1"/>
      <p:bldP spid="73" grpId="0" animBg="1"/>
      <p:bldP spid="74" grpId="0" animBg="1"/>
      <p:bldP spid="75" grpId="0"/>
      <p:bldP spid="76" grpId="0" animBg="1"/>
      <p:bldP spid="77" grpId="0"/>
      <p:bldP spid="78" grpId="0" animBg="1"/>
      <p:bldP spid="79" grpId="0" animBg="1"/>
      <p:bldP spid="80" grpId="0" animBg="1"/>
      <p:bldP spid="81" grpId="0"/>
      <p:bldP spid="82" grpId="0" animBg="1"/>
      <p:bldP spid="83" grpId="0" animBg="1"/>
      <p:bldP spid="84" grpId="0" animBg="1"/>
      <p:bldP spid="102" grpId="0"/>
      <p:bldP spid="9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179DA3-5960-4190-8AE9-795972FE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objectives for your systems in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E5994-F78F-46DC-A534-89ED4D1FFF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</p:spPr>
        <p:txBody>
          <a:bodyPr/>
          <a:lstStyle/>
          <a:p>
            <a:r>
              <a:rPr lang="en-GB"/>
              <a:t>What should you be receiving from your finance technology stack in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2C7410-4BF0-B548-71C6-FA364A3D2F31}"/>
              </a:ext>
            </a:extLst>
          </p:cNvPr>
          <p:cNvSpPr/>
          <p:nvPr/>
        </p:nvSpPr>
        <p:spPr>
          <a:xfrm>
            <a:off x="1326858" y="2330479"/>
            <a:ext cx="3900880" cy="137369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69C59-2E83-4633-BE24-74855A723FCC}"/>
              </a:ext>
            </a:extLst>
          </p:cNvPr>
          <p:cNvSpPr/>
          <p:nvPr/>
        </p:nvSpPr>
        <p:spPr>
          <a:xfrm>
            <a:off x="1326858" y="4573135"/>
            <a:ext cx="3900880" cy="137369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6C989-96A4-F837-5971-CA1E454B0FFC}"/>
              </a:ext>
            </a:extLst>
          </p:cNvPr>
          <p:cNvSpPr/>
          <p:nvPr/>
        </p:nvSpPr>
        <p:spPr>
          <a:xfrm>
            <a:off x="6583585" y="4585986"/>
            <a:ext cx="3900880" cy="137369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FFBEF4-4DDB-404F-247C-642D8B08D889}"/>
              </a:ext>
            </a:extLst>
          </p:cNvPr>
          <p:cNvSpPr/>
          <p:nvPr/>
        </p:nvSpPr>
        <p:spPr>
          <a:xfrm>
            <a:off x="6583585" y="2346201"/>
            <a:ext cx="3900880" cy="137369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Flowchart: Data 18">
            <a:extLst>
              <a:ext uri="{FF2B5EF4-FFF2-40B4-BE49-F238E27FC236}">
                <a16:creationId xmlns:a16="http://schemas.microsoft.com/office/drawing/2014/main" id="{A77BBDD1-C666-E475-FAE6-992066F2FD65}"/>
              </a:ext>
            </a:extLst>
          </p:cNvPr>
          <p:cNvSpPr/>
          <p:nvPr/>
        </p:nvSpPr>
        <p:spPr>
          <a:xfrm>
            <a:off x="1610686" y="2093926"/>
            <a:ext cx="1392573" cy="184680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6974A1E-A4D9-8E6A-AB37-7FFDC6E241BA}"/>
              </a:ext>
            </a:extLst>
          </p:cNvPr>
          <p:cNvSpPr/>
          <p:nvPr/>
        </p:nvSpPr>
        <p:spPr>
          <a:xfrm>
            <a:off x="2966533" y="2093926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5194DA4-25CC-491E-5BC4-6E5E759BEA53}"/>
              </a:ext>
            </a:extLst>
          </p:cNvPr>
          <p:cNvSpPr/>
          <p:nvPr/>
        </p:nvSpPr>
        <p:spPr>
          <a:xfrm rot="10800000">
            <a:off x="1521577" y="3704176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Flowchart: Data 25">
            <a:extLst>
              <a:ext uri="{FF2B5EF4-FFF2-40B4-BE49-F238E27FC236}">
                <a16:creationId xmlns:a16="http://schemas.microsoft.com/office/drawing/2014/main" id="{FB5B9D05-1C67-82EC-3436-9AAAC3B7A59B}"/>
              </a:ext>
            </a:extLst>
          </p:cNvPr>
          <p:cNvSpPr/>
          <p:nvPr/>
        </p:nvSpPr>
        <p:spPr>
          <a:xfrm>
            <a:off x="1610685" y="4336581"/>
            <a:ext cx="1392573" cy="1846802"/>
          </a:xfrm>
          <a:prstGeom prst="flowChartInputOutp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BAF4D6DD-6E01-7632-CE37-AEF61CD54AF3}"/>
              </a:ext>
            </a:extLst>
          </p:cNvPr>
          <p:cNvSpPr/>
          <p:nvPr/>
        </p:nvSpPr>
        <p:spPr>
          <a:xfrm>
            <a:off x="2966532" y="4336581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41C4C58-E4FD-ED4C-2A55-E557E57598F6}"/>
              </a:ext>
            </a:extLst>
          </p:cNvPr>
          <p:cNvSpPr/>
          <p:nvPr/>
        </p:nvSpPr>
        <p:spPr>
          <a:xfrm rot="10800000">
            <a:off x="1521576" y="5946831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129163D6-D25C-14FB-6BD2-5E44C2D075FE}"/>
              </a:ext>
            </a:extLst>
          </p:cNvPr>
          <p:cNvSpPr/>
          <p:nvPr/>
        </p:nvSpPr>
        <p:spPr>
          <a:xfrm>
            <a:off x="6953246" y="4349430"/>
            <a:ext cx="1392573" cy="184680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BDF0519-4B58-9139-1E78-D480A2A2ED42}"/>
              </a:ext>
            </a:extLst>
          </p:cNvPr>
          <p:cNvSpPr/>
          <p:nvPr/>
        </p:nvSpPr>
        <p:spPr>
          <a:xfrm>
            <a:off x="8309093" y="4349430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E858241-9D09-F307-3280-E4812810ABCF}"/>
              </a:ext>
            </a:extLst>
          </p:cNvPr>
          <p:cNvSpPr/>
          <p:nvPr/>
        </p:nvSpPr>
        <p:spPr>
          <a:xfrm rot="10800000">
            <a:off x="6864137" y="5959680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Flowchart: Data 35">
            <a:extLst>
              <a:ext uri="{FF2B5EF4-FFF2-40B4-BE49-F238E27FC236}">
                <a16:creationId xmlns:a16="http://schemas.microsoft.com/office/drawing/2014/main" id="{2E2C16C5-97FF-5928-88C7-50701D07A8F3}"/>
              </a:ext>
            </a:extLst>
          </p:cNvPr>
          <p:cNvSpPr/>
          <p:nvPr/>
        </p:nvSpPr>
        <p:spPr>
          <a:xfrm>
            <a:off x="6953247" y="2106776"/>
            <a:ext cx="1392573" cy="1846802"/>
          </a:xfrm>
          <a:prstGeom prst="flowChartInputOutpu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5320B1B3-A8EC-92B6-4237-627BCF0F6DCD}"/>
              </a:ext>
            </a:extLst>
          </p:cNvPr>
          <p:cNvSpPr/>
          <p:nvPr/>
        </p:nvSpPr>
        <p:spPr>
          <a:xfrm>
            <a:off x="8309094" y="2106776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4F0C5E9-8CC0-129D-F3D9-608341CD69F0}"/>
              </a:ext>
            </a:extLst>
          </p:cNvPr>
          <p:cNvSpPr/>
          <p:nvPr/>
        </p:nvSpPr>
        <p:spPr>
          <a:xfrm rot="10800000">
            <a:off x="6864138" y="3717026"/>
            <a:ext cx="125835" cy="236553"/>
          </a:xfrm>
          <a:prstGeom prst="triangle">
            <a:avLst>
              <a:gd name="adj" fmla="val 2729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B3799A-DF5D-B158-5B82-2D6CDD54F139}"/>
              </a:ext>
            </a:extLst>
          </p:cNvPr>
          <p:cNvSpPr txBox="1"/>
          <p:nvPr/>
        </p:nvSpPr>
        <p:spPr>
          <a:xfrm>
            <a:off x="1361299" y="2485742"/>
            <a:ext cx="320554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56C7A3-83CE-CFA5-ABA9-7725A33DD18E}"/>
              </a:ext>
            </a:extLst>
          </p:cNvPr>
          <p:cNvSpPr txBox="1"/>
          <p:nvPr/>
        </p:nvSpPr>
        <p:spPr>
          <a:xfrm>
            <a:off x="6614216" y="2498592"/>
            <a:ext cx="320554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C28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83C833-EADE-35AE-BA7D-D176AC38189C}"/>
              </a:ext>
            </a:extLst>
          </p:cNvPr>
          <p:cNvSpPr txBox="1"/>
          <p:nvPr/>
        </p:nvSpPr>
        <p:spPr>
          <a:xfrm>
            <a:off x="1729017" y="2790542"/>
            <a:ext cx="320554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E156A1-6A3E-87EA-740D-28F74CBAB13C}"/>
              </a:ext>
            </a:extLst>
          </p:cNvPr>
          <p:cNvSpPr txBox="1"/>
          <p:nvPr/>
        </p:nvSpPr>
        <p:spPr>
          <a:xfrm>
            <a:off x="1356120" y="4728274"/>
            <a:ext cx="320554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C28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AD4E5D-5BF8-2057-977D-2D6FE4BDF4E3}"/>
              </a:ext>
            </a:extLst>
          </p:cNvPr>
          <p:cNvSpPr txBox="1"/>
          <p:nvPr/>
        </p:nvSpPr>
        <p:spPr>
          <a:xfrm>
            <a:off x="6614216" y="4744777"/>
            <a:ext cx="320554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04BB00-5C6D-27BF-2C8C-E276E94ABB23}"/>
              </a:ext>
            </a:extLst>
          </p:cNvPr>
          <p:cNvSpPr txBox="1"/>
          <p:nvPr/>
        </p:nvSpPr>
        <p:spPr>
          <a:xfrm>
            <a:off x="8345817" y="4985131"/>
            <a:ext cx="2017078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GB" b="1">
                <a:solidFill>
                  <a:srgbClr val="E61E46"/>
                </a:solidFill>
                <a:latin typeface="Tahoma"/>
              </a:rPr>
              <a:t>Automation</a:t>
            </a:r>
            <a:br>
              <a:rPr lang="en-GB" b="1">
                <a:solidFill>
                  <a:srgbClr val="E61E46"/>
                </a:solidFill>
                <a:latin typeface="Tahoma"/>
              </a:rPr>
            </a:br>
            <a:r>
              <a:rPr lang="en-GB">
                <a:solidFill>
                  <a:srgbClr val="E61E46"/>
                </a:solidFill>
                <a:latin typeface="Tahoma"/>
              </a:rPr>
              <a:t>of 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processes</a:t>
            </a:r>
            <a:endParaRPr lang="en-GB" b="1" i="0" u="none" strike="noStrike" kern="1200" cap="none" spc="0" normalizeH="0" baseline="0" noProof="0">
              <a:ln>
                <a:noFill/>
              </a:ln>
              <a:solidFill>
                <a:srgbClr val="E61E46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B4B6A1-A58F-CEB1-D484-8BF8A731A7FD}"/>
              </a:ext>
            </a:extLst>
          </p:cNvPr>
          <p:cNvSpPr txBox="1"/>
          <p:nvPr/>
        </p:nvSpPr>
        <p:spPr>
          <a:xfrm>
            <a:off x="3091178" y="4922157"/>
            <a:ext cx="2010854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>
                <a:ln>
                  <a:noFill/>
                </a:ln>
                <a:solidFill>
                  <a:srgbClr val="3C28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Advanced 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3C28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Modelling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DB0F5-EE33-83D2-761E-822635496E7B}"/>
              </a:ext>
            </a:extLst>
          </p:cNvPr>
          <p:cNvSpPr txBox="1"/>
          <p:nvPr/>
        </p:nvSpPr>
        <p:spPr>
          <a:xfrm>
            <a:off x="8434928" y="2590749"/>
            <a:ext cx="2010854" cy="92333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3C28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Scalable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3C28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technology architecture</a:t>
            </a: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3C28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B8AC4F-582C-F403-5CBE-C43BD18FDB22}"/>
              </a:ext>
            </a:extLst>
          </p:cNvPr>
          <p:cNvSpPr txBox="1"/>
          <p:nvPr/>
        </p:nvSpPr>
        <p:spPr>
          <a:xfrm>
            <a:off x="3029392" y="2713718"/>
            <a:ext cx="2017078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Speed to</a:t>
            </a:r>
            <a:br>
              <a:rPr lang="en-GB">
                <a:solidFill>
                  <a:srgbClr val="E61E46"/>
                </a:solidFill>
                <a:latin typeface="Tahoma"/>
              </a:rPr>
            </a:b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E61E4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Insight</a:t>
            </a:r>
          </a:p>
        </p:txBody>
      </p:sp>
      <p:pic>
        <p:nvPicPr>
          <p:cNvPr id="48" name="Graphic 47" descr="Bullseye">
            <a:extLst>
              <a:ext uri="{FF2B5EF4-FFF2-40B4-BE49-F238E27FC236}">
                <a16:creationId xmlns:a16="http://schemas.microsoft.com/office/drawing/2014/main" id="{89A8D83C-0D0F-FCDE-AD9D-7FBC1A033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8060" y="2722997"/>
            <a:ext cx="606515" cy="606514"/>
          </a:xfrm>
          <a:prstGeom prst="rect">
            <a:avLst/>
          </a:prstGeom>
        </p:spPr>
      </p:pic>
      <p:sp>
        <p:nvSpPr>
          <p:cNvPr id="49" name="Freeform 119">
            <a:extLst>
              <a:ext uri="{FF2B5EF4-FFF2-40B4-BE49-F238E27FC236}">
                <a16:creationId xmlns:a16="http://schemas.microsoft.com/office/drawing/2014/main" id="{1D402714-C982-6A7D-1466-63970F2B5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060" y="5165722"/>
            <a:ext cx="177778" cy="192804"/>
          </a:xfrm>
          <a:custGeom>
            <a:avLst/>
            <a:gdLst>
              <a:gd name="T0" fmla="*/ 100 w 200"/>
              <a:gd name="T1" fmla="*/ 199 h 200"/>
              <a:gd name="T2" fmla="*/ 100 w 200"/>
              <a:gd name="T3" fmla="*/ 199 h 200"/>
              <a:gd name="T4" fmla="*/ 0 w 200"/>
              <a:gd name="T5" fmla="*/ 100 h 200"/>
              <a:gd name="T6" fmla="*/ 100 w 200"/>
              <a:gd name="T7" fmla="*/ 0 h 200"/>
              <a:gd name="T8" fmla="*/ 199 w 200"/>
              <a:gd name="T9" fmla="*/ 100 h 200"/>
              <a:gd name="T10" fmla="*/ 100 w 200"/>
              <a:gd name="T11" fmla="*/ 19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" h="200">
                <a:moveTo>
                  <a:pt x="100" y="199"/>
                </a:moveTo>
                <a:lnTo>
                  <a:pt x="100" y="199"/>
                </a:lnTo>
                <a:cubicBezTo>
                  <a:pt x="45" y="199"/>
                  <a:pt x="0" y="154"/>
                  <a:pt x="0" y="100"/>
                </a:cubicBezTo>
                <a:cubicBezTo>
                  <a:pt x="0" y="45"/>
                  <a:pt x="45" y="0"/>
                  <a:pt x="100" y="0"/>
                </a:cubicBezTo>
                <a:cubicBezTo>
                  <a:pt x="154" y="0"/>
                  <a:pt x="199" y="45"/>
                  <a:pt x="199" y="100"/>
                </a:cubicBezTo>
                <a:cubicBezTo>
                  <a:pt x="199" y="154"/>
                  <a:pt x="154" y="199"/>
                  <a:pt x="100" y="1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0" name="Freeform 120">
            <a:extLst>
              <a:ext uri="{FF2B5EF4-FFF2-40B4-BE49-F238E27FC236}">
                <a16:creationId xmlns:a16="http://schemas.microsoft.com/office/drawing/2014/main" id="{9F26F4C0-419A-2860-06E2-4F017595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891" y="5199997"/>
            <a:ext cx="114569" cy="128535"/>
          </a:xfrm>
          <a:custGeom>
            <a:avLst/>
            <a:gdLst>
              <a:gd name="T0" fmla="*/ 129 w 130"/>
              <a:gd name="T1" fmla="*/ 65 h 131"/>
              <a:gd name="T2" fmla="*/ 129 w 130"/>
              <a:gd name="T3" fmla="*/ 65 h 131"/>
              <a:gd name="T4" fmla="*/ 64 w 130"/>
              <a:gd name="T5" fmla="*/ 130 h 131"/>
              <a:gd name="T6" fmla="*/ 0 w 130"/>
              <a:gd name="T7" fmla="*/ 65 h 131"/>
              <a:gd name="T8" fmla="*/ 64 w 130"/>
              <a:gd name="T9" fmla="*/ 0 h 131"/>
              <a:gd name="T10" fmla="*/ 129 w 130"/>
              <a:gd name="T11" fmla="*/ 6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" h="131">
                <a:moveTo>
                  <a:pt x="129" y="65"/>
                </a:moveTo>
                <a:lnTo>
                  <a:pt x="129" y="65"/>
                </a:lnTo>
                <a:cubicBezTo>
                  <a:pt x="129" y="100"/>
                  <a:pt x="100" y="130"/>
                  <a:pt x="64" y="130"/>
                </a:cubicBezTo>
                <a:cubicBezTo>
                  <a:pt x="29" y="130"/>
                  <a:pt x="0" y="100"/>
                  <a:pt x="0" y="65"/>
                </a:cubicBezTo>
                <a:cubicBezTo>
                  <a:pt x="0" y="30"/>
                  <a:pt x="29" y="0"/>
                  <a:pt x="64" y="0"/>
                </a:cubicBezTo>
                <a:cubicBezTo>
                  <a:pt x="100" y="0"/>
                  <a:pt x="129" y="30"/>
                  <a:pt x="129" y="6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1" name="Freeform 121">
            <a:extLst>
              <a:ext uri="{FF2B5EF4-FFF2-40B4-BE49-F238E27FC236}">
                <a16:creationId xmlns:a16="http://schemas.microsoft.com/office/drawing/2014/main" id="{B22082E1-98BE-D532-3304-073225976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631" y="4955781"/>
            <a:ext cx="114567" cy="128535"/>
          </a:xfrm>
          <a:custGeom>
            <a:avLst/>
            <a:gdLst>
              <a:gd name="T0" fmla="*/ 129 w 130"/>
              <a:gd name="T1" fmla="*/ 64 h 131"/>
              <a:gd name="T2" fmla="*/ 129 w 130"/>
              <a:gd name="T3" fmla="*/ 64 h 131"/>
              <a:gd name="T4" fmla="*/ 65 w 130"/>
              <a:gd name="T5" fmla="*/ 130 h 131"/>
              <a:gd name="T6" fmla="*/ 0 w 130"/>
              <a:gd name="T7" fmla="*/ 64 h 131"/>
              <a:gd name="T8" fmla="*/ 65 w 130"/>
              <a:gd name="T9" fmla="*/ 0 h 131"/>
              <a:gd name="T10" fmla="*/ 129 w 130"/>
              <a:gd name="T11" fmla="*/ 64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" h="131">
                <a:moveTo>
                  <a:pt x="129" y="64"/>
                </a:moveTo>
                <a:lnTo>
                  <a:pt x="129" y="64"/>
                </a:lnTo>
                <a:cubicBezTo>
                  <a:pt x="129" y="101"/>
                  <a:pt x="100" y="130"/>
                  <a:pt x="65" y="130"/>
                </a:cubicBezTo>
                <a:cubicBezTo>
                  <a:pt x="28" y="130"/>
                  <a:pt x="0" y="101"/>
                  <a:pt x="0" y="64"/>
                </a:cubicBezTo>
                <a:cubicBezTo>
                  <a:pt x="0" y="29"/>
                  <a:pt x="28" y="0"/>
                  <a:pt x="65" y="0"/>
                </a:cubicBezTo>
                <a:cubicBezTo>
                  <a:pt x="100" y="0"/>
                  <a:pt x="129" y="29"/>
                  <a:pt x="129" y="6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Freeform 122">
            <a:extLst>
              <a:ext uri="{FF2B5EF4-FFF2-40B4-BE49-F238E27FC236}">
                <a16:creationId xmlns:a16="http://schemas.microsoft.com/office/drawing/2014/main" id="{C8A5BF89-B7CF-E1A4-3909-6C40F7ED3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631" y="5439929"/>
            <a:ext cx="114567" cy="124252"/>
          </a:xfrm>
          <a:custGeom>
            <a:avLst/>
            <a:gdLst>
              <a:gd name="T0" fmla="*/ 129 w 130"/>
              <a:gd name="T1" fmla="*/ 65 h 130"/>
              <a:gd name="T2" fmla="*/ 129 w 130"/>
              <a:gd name="T3" fmla="*/ 65 h 130"/>
              <a:gd name="T4" fmla="*/ 65 w 130"/>
              <a:gd name="T5" fmla="*/ 129 h 130"/>
              <a:gd name="T6" fmla="*/ 0 w 130"/>
              <a:gd name="T7" fmla="*/ 65 h 130"/>
              <a:gd name="T8" fmla="*/ 65 w 130"/>
              <a:gd name="T9" fmla="*/ 0 h 130"/>
              <a:gd name="T10" fmla="*/ 129 w 130"/>
              <a:gd name="T11" fmla="*/ 6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" h="130">
                <a:moveTo>
                  <a:pt x="129" y="65"/>
                </a:moveTo>
                <a:lnTo>
                  <a:pt x="129" y="65"/>
                </a:lnTo>
                <a:cubicBezTo>
                  <a:pt x="129" y="100"/>
                  <a:pt x="100" y="129"/>
                  <a:pt x="65" y="129"/>
                </a:cubicBezTo>
                <a:cubicBezTo>
                  <a:pt x="28" y="129"/>
                  <a:pt x="0" y="100"/>
                  <a:pt x="0" y="65"/>
                </a:cubicBezTo>
                <a:cubicBezTo>
                  <a:pt x="0" y="29"/>
                  <a:pt x="28" y="0"/>
                  <a:pt x="65" y="0"/>
                </a:cubicBezTo>
                <a:cubicBezTo>
                  <a:pt x="100" y="0"/>
                  <a:pt x="129" y="29"/>
                  <a:pt x="129" y="6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E441BAD2-DE54-1E80-AD21-3959C4BE2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641" y="5311395"/>
            <a:ext cx="217287" cy="145673"/>
          </a:xfrm>
          <a:custGeom>
            <a:avLst/>
            <a:gdLst>
              <a:gd name="T0" fmla="*/ 228 w 242"/>
              <a:gd name="T1" fmla="*/ 150 h 151"/>
              <a:gd name="T2" fmla="*/ 228 w 242"/>
              <a:gd name="T3" fmla="*/ 150 h 151"/>
              <a:gd name="T4" fmla="*/ 222 w 242"/>
              <a:gd name="T5" fmla="*/ 149 h 151"/>
              <a:gd name="T6" fmla="*/ 191 w 242"/>
              <a:gd name="T7" fmla="*/ 131 h 151"/>
              <a:gd name="T8" fmla="*/ 187 w 242"/>
              <a:gd name="T9" fmla="*/ 114 h 151"/>
              <a:gd name="T10" fmla="*/ 203 w 242"/>
              <a:gd name="T11" fmla="*/ 110 h 151"/>
              <a:gd name="T12" fmla="*/ 234 w 242"/>
              <a:gd name="T13" fmla="*/ 129 h 151"/>
              <a:gd name="T14" fmla="*/ 238 w 242"/>
              <a:gd name="T15" fmla="*/ 145 h 151"/>
              <a:gd name="T16" fmla="*/ 228 w 242"/>
              <a:gd name="T17" fmla="*/ 150 h 151"/>
              <a:gd name="T18" fmla="*/ 136 w 242"/>
              <a:gd name="T19" fmla="*/ 97 h 151"/>
              <a:gd name="T20" fmla="*/ 136 w 242"/>
              <a:gd name="T21" fmla="*/ 97 h 151"/>
              <a:gd name="T22" fmla="*/ 130 w 242"/>
              <a:gd name="T23" fmla="*/ 95 h 151"/>
              <a:gd name="T24" fmla="*/ 99 w 242"/>
              <a:gd name="T25" fmla="*/ 77 h 151"/>
              <a:gd name="T26" fmla="*/ 94 w 242"/>
              <a:gd name="T27" fmla="*/ 61 h 151"/>
              <a:gd name="T28" fmla="*/ 111 w 242"/>
              <a:gd name="T29" fmla="*/ 57 h 151"/>
              <a:gd name="T30" fmla="*/ 141 w 242"/>
              <a:gd name="T31" fmla="*/ 75 h 151"/>
              <a:gd name="T32" fmla="*/ 145 w 242"/>
              <a:gd name="T33" fmla="*/ 91 h 151"/>
              <a:gd name="T34" fmla="*/ 136 w 242"/>
              <a:gd name="T35" fmla="*/ 97 h 151"/>
              <a:gd name="T36" fmla="*/ 43 w 242"/>
              <a:gd name="T37" fmla="*/ 43 h 151"/>
              <a:gd name="T38" fmla="*/ 43 w 242"/>
              <a:gd name="T39" fmla="*/ 43 h 151"/>
              <a:gd name="T40" fmla="*/ 37 w 242"/>
              <a:gd name="T41" fmla="*/ 42 h 151"/>
              <a:gd name="T42" fmla="*/ 7 w 242"/>
              <a:gd name="T43" fmla="*/ 23 h 151"/>
              <a:gd name="T44" fmla="*/ 3 w 242"/>
              <a:gd name="T45" fmla="*/ 7 h 151"/>
              <a:gd name="T46" fmla="*/ 18 w 242"/>
              <a:gd name="T47" fmla="*/ 3 h 151"/>
              <a:gd name="T48" fmla="*/ 50 w 242"/>
              <a:gd name="T49" fmla="*/ 21 h 151"/>
              <a:gd name="T50" fmla="*/ 54 w 242"/>
              <a:gd name="T51" fmla="*/ 37 h 151"/>
              <a:gd name="T52" fmla="*/ 43 w 242"/>
              <a:gd name="T53" fmla="*/ 4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2" h="151">
                <a:moveTo>
                  <a:pt x="228" y="150"/>
                </a:moveTo>
                <a:lnTo>
                  <a:pt x="228" y="150"/>
                </a:lnTo>
                <a:cubicBezTo>
                  <a:pt x="226" y="150"/>
                  <a:pt x="223" y="150"/>
                  <a:pt x="222" y="149"/>
                </a:cubicBezTo>
                <a:cubicBezTo>
                  <a:pt x="191" y="131"/>
                  <a:pt x="191" y="131"/>
                  <a:pt x="191" y="131"/>
                </a:cubicBezTo>
                <a:cubicBezTo>
                  <a:pt x="186" y="128"/>
                  <a:pt x="184" y="121"/>
                  <a:pt x="187" y="114"/>
                </a:cubicBezTo>
                <a:cubicBezTo>
                  <a:pt x="190" y="109"/>
                  <a:pt x="197" y="107"/>
                  <a:pt x="203" y="110"/>
                </a:cubicBezTo>
                <a:cubicBezTo>
                  <a:pt x="234" y="129"/>
                  <a:pt x="234" y="129"/>
                  <a:pt x="234" y="129"/>
                </a:cubicBezTo>
                <a:cubicBezTo>
                  <a:pt x="239" y="132"/>
                  <a:pt x="241" y="139"/>
                  <a:pt x="238" y="145"/>
                </a:cubicBezTo>
                <a:cubicBezTo>
                  <a:pt x="236" y="148"/>
                  <a:pt x="232" y="150"/>
                  <a:pt x="228" y="150"/>
                </a:cubicBezTo>
                <a:close/>
                <a:moveTo>
                  <a:pt x="136" y="97"/>
                </a:moveTo>
                <a:lnTo>
                  <a:pt x="136" y="97"/>
                </a:lnTo>
                <a:cubicBezTo>
                  <a:pt x="134" y="97"/>
                  <a:pt x="132" y="96"/>
                  <a:pt x="130" y="95"/>
                </a:cubicBezTo>
                <a:cubicBezTo>
                  <a:pt x="99" y="77"/>
                  <a:pt x="99" y="77"/>
                  <a:pt x="99" y="77"/>
                </a:cubicBezTo>
                <a:cubicBezTo>
                  <a:pt x="93" y="74"/>
                  <a:pt x="91" y="67"/>
                  <a:pt x="94" y="61"/>
                </a:cubicBezTo>
                <a:cubicBezTo>
                  <a:pt x="97" y="55"/>
                  <a:pt x="105" y="54"/>
                  <a:pt x="111" y="57"/>
                </a:cubicBezTo>
                <a:cubicBezTo>
                  <a:pt x="141" y="75"/>
                  <a:pt x="141" y="75"/>
                  <a:pt x="141" y="75"/>
                </a:cubicBezTo>
                <a:cubicBezTo>
                  <a:pt x="147" y="78"/>
                  <a:pt x="149" y="85"/>
                  <a:pt x="145" y="91"/>
                </a:cubicBezTo>
                <a:cubicBezTo>
                  <a:pt x="143" y="95"/>
                  <a:pt x="139" y="97"/>
                  <a:pt x="136" y="97"/>
                </a:cubicBezTo>
                <a:close/>
                <a:moveTo>
                  <a:pt x="43" y="43"/>
                </a:moveTo>
                <a:lnTo>
                  <a:pt x="43" y="43"/>
                </a:lnTo>
                <a:cubicBezTo>
                  <a:pt x="41" y="43"/>
                  <a:pt x="39" y="43"/>
                  <a:pt x="37" y="42"/>
                </a:cubicBezTo>
                <a:cubicBezTo>
                  <a:pt x="7" y="23"/>
                  <a:pt x="7" y="23"/>
                  <a:pt x="7" y="23"/>
                </a:cubicBezTo>
                <a:cubicBezTo>
                  <a:pt x="1" y="20"/>
                  <a:pt x="0" y="12"/>
                  <a:pt x="3" y="7"/>
                </a:cubicBezTo>
                <a:cubicBezTo>
                  <a:pt x="6" y="2"/>
                  <a:pt x="13" y="0"/>
                  <a:pt x="18" y="3"/>
                </a:cubicBezTo>
                <a:cubicBezTo>
                  <a:pt x="50" y="21"/>
                  <a:pt x="50" y="21"/>
                  <a:pt x="50" y="21"/>
                </a:cubicBezTo>
                <a:cubicBezTo>
                  <a:pt x="55" y="24"/>
                  <a:pt x="57" y="31"/>
                  <a:pt x="54" y="37"/>
                </a:cubicBezTo>
                <a:cubicBezTo>
                  <a:pt x="52" y="41"/>
                  <a:pt x="48" y="43"/>
                  <a:pt x="43" y="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4" name="Freeform 124">
            <a:extLst>
              <a:ext uri="{FF2B5EF4-FFF2-40B4-BE49-F238E27FC236}">
                <a16:creationId xmlns:a16="http://schemas.microsoft.com/office/drawing/2014/main" id="{5B3F7E3D-CA51-46FC-5E99-E0BE1CC4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592" y="5062894"/>
            <a:ext cx="221236" cy="141390"/>
          </a:xfrm>
          <a:custGeom>
            <a:avLst/>
            <a:gdLst>
              <a:gd name="T0" fmla="*/ 13 w 245"/>
              <a:gd name="T1" fmla="*/ 146 h 147"/>
              <a:gd name="T2" fmla="*/ 13 w 245"/>
              <a:gd name="T3" fmla="*/ 146 h 147"/>
              <a:gd name="T4" fmla="*/ 3 w 245"/>
              <a:gd name="T5" fmla="*/ 139 h 147"/>
              <a:gd name="T6" fmla="*/ 7 w 245"/>
              <a:gd name="T7" fmla="*/ 124 h 147"/>
              <a:gd name="T8" fmla="*/ 38 w 245"/>
              <a:gd name="T9" fmla="*/ 107 h 147"/>
              <a:gd name="T10" fmla="*/ 54 w 245"/>
              <a:gd name="T11" fmla="*/ 111 h 147"/>
              <a:gd name="T12" fmla="*/ 50 w 245"/>
              <a:gd name="T13" fmla="*/ 127 h 147"/>
              <a:gd name="T14" fmla="*/ 18 w 245"/>
              <a:gd name="T15" fmla="*/ 145 h 147"/>
              <a:gd name="T16" fmla="*/ 13 w 245"/>
              <a:gd name="T17" fmla="*/ 146 h 147"/>
              <a:gd name="T18" fmla="*/ 106 w 245"/>
              <a:gd name="T19" fmla="*/ 94 h 147"/>
              <a:gd name="T20" fmla="*/ 106 w 245"/>
              <a:gd name="T21" fmla="*/ 94 h 147"/>
              <a:gd name="T22" fmla="*/ 97 w 245"/>
              <a:gd name="T23" fmla="*/ 88 h 147"/>
              <a:gd name="T24" fmla="*/ 101 w 245"/>
              <a:gd name="T25" fmla="*/ 72 h 147"/>
              <a:gd name="T26" fmla="*/ 132 w 245"/>
              <a:gd name="T27" fmla="*/ 55 h 147"/>
              <a:gd name="T28" fmla="*/ 148 w 245"/>
              <a:gd name="T29" fmla="*/ 59 h 147"/>
              <a:gd name="T30" fmla="*/ 143 w 245"/>
              <a:gd name="T31" fmla="*/ 75 h 147"/>
              <a:gd name="T32" fmla="*/ 112 w 245"/>
              <a:gd name="T33" fmla="*/ 93 h 147"/>
              <a:gd name="T34" fmla="*/ 106 w 245"/>
              <a:gd name="T35" fmla="*/ 94 h 147"/>
              <a:gd name="T36" fmla="*/ 200 w 245"/>
              <a:gd name="T37" fmla="*/ 43 h 147"/>
              <a:gd name="T38" fmla="*/ 200 w 245"/>
              <a:gd name="T39" fmla="*/ 43 h 147"/>
              <a:gd name="T40" fmla="*/ 189 w 245"/>
              <a:gd name="T41" fmla="*/ 36 h 147"/>
              <a:gd name="T42" fmla="*/ 194 w 245"/>
              <a:gd name="T43" fmla="*/ 21 h 147"/>
              <a:gd name="T44" fmla="*/ 226 w 245"/>
              <a:gd name="T45" fmla="*/ 3 h 147"/>
              <a:gd name="T46" fmla="*/ 241 w 245"/>
              <a:gd name="T47" fmla="*/ 8 h 147"/>
              <a:gd name="T48" fmla="*/ 237 w 245"/>
              <a:gd name="T49" fmla="*/ 24 h 147"/>
              <a:gd name="T50" fmla="*/ 206 w 245"/>
              <a:gd name="T51" fmla="*/ 41 h 147"/>
              <a:gd name="T52" fmla="*/ 200 w 245"/>
              <a:gd name="T53" fmla="*/ 4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5" h="147">
                <a:moveTo>
                  <a:pt x="13" y="146"/>
                </a:moveTo>
                <a:lnTo>
                  <a:pt x="13" y="146"/>
                </a:lnTo>
                <a:cubicBezTo>
                  <a:pt x="9" y="146"/>
                  <a:pt x="5" y="144"/>
                  <a:pt x="3" y="139"/>
                </a:cubicBezTo>
                <a:cubicBezTo>
                  <a:pt x="0" y="134"/>
                  <a:pt x="2" y="127"/>
                  <a:pt x="7" y="124"/>
                </a:cubicBezTo>
                <a:cubicBezTo>
                  <a:pt x="38" y="107"/>
                  <a:pt x="38" y="107"/>
                  <a:pt x="38" y="107"/>
                </a:cubicBezTo>
                <a:cubicBezTo>
                  <a:pt x="45" y="104"/>
                  <a:pt x="51" y="106"/>
                  <a:pt x="54" y="111"/>
                </a:cubicBezTo>
                <a:cubicBezTo>
                  <a:pt x="57" y="117"/>
                  <a:pt x="55" y="124"/>
                  <a:pt x="50" y="127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6" y="146"/>
                  <a:pt x="14" y="146"/>
                  <a:pt x="13" y="146"/>
                </a:cubicBezTo>
                <a:close/>
                <a:moveTo>
                  <a:pt x="106" y="94"/>
                </a:moveTo>
                <a:lnTo>
                  <a:pt x="106" y="94"/>
                </a:lnTo>
                <a:cubicBezTo>
                  <a:pt x="102" y="94"/>
                  <a:pt x="99" y="92"/>
                  <a:pt x="97" y="88"/>
                </a:cubicBezTo>
                <a:cubicBezTo>
                  <a:pt x="93" y="82"/>
                  <a:pt x="96" y="75"/>
                  <a:pt x="101" y="72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7" y="52"/>
                  <a:pt x="144" y="54"/>
                  <a:pt x="148" y="59"/>
                </a:cubicBezTo>
                <a:cubicBezTo>
                  <a:pt x="151" y="66"/>
                  <a:pt x="149" y="72"/>
                  <a:pt x="143" y="75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0" y="94"/>
                  <a:pt x="108" y="94"/>
                  <a:pt x="106" y="94"/>
                </a:cubicBezTo>
                <a:close/>
                <a:moveTo>
                  <a:pt x="200" y="43"/>
                </a:moveTo>
                <a:lnTo>
                  <a:pt x="200" y="43"/>
                </a:lnTo>
                <a:cubicBezTo>
                  <a:pt x="195" y="43"/>
                  <a:pt x="191" y="41"/>
                  <a:pt x="189" y="36"/>
                </a:cubicBezTo>
                <a:cubicBezTo>
                  <a:pt x="186" y="31"/>
                  <a:pt x="188" y="24"/>
                  <a:pt x="194" y="21"/>
                </a:cubicBezTo>
                <a:cubicBezTo>
                  <a:pt x="226" y="3"/>
                  <a:pt x="226" y="3"/>
                  <a:pt x="226" y="3"/>
                </a:cubicBezTo>
                <a:cubicBezTo>
                  <a:pt x="231" y="0"/>
                  <a:pt x="238" y="2"/>
                  <a:pt x="241" y="8"/>
                </a:cubicBezTo>
                <a:cubicBezTo>
                  <a:pt x="244" y="14"/>
                  <a:pt x="242" y="21"/>
                  <a:pt x="237" y="24"/>
                </a:cubicBezTo>
                <a:cubicBezTo>
                  <a:pt x="206" y="41"/>
                  <a:pt x="206" y="41"/>
                  <a:pt x="206" y="41"/>
                </a:cubicBezTo>
                <a:cubicBezTo>
                  <a:pt x="204" y="42"/>
                  <a:pt x="202" y="43"/>
                  <a:pt x="200" y="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5" name="Freeform 125">
            <a:extLst>
              <a:ext uri="{FF2B5EF4-FFF2-40B4-BE49-F238E27FC236}">
                <a16:creationId xmlns:a16="http://schemas.microsoft.com/office/drawing/2014/main" id="{58E2E748-868B-AED0-B1FE-31F44FBB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1395" y="5247128"/>
            <a:ext cx="244940" cy="25707"/>
          </a:xfrm>
          <a:custGeom>
            <a:avLst/>
            <a:gdLst>
              <a:gd name="T0" fmla="*/ 262 w 274"/>
              <a:gd name="T1" fmla="*/ 24 h 25"/>
              <a:gd name="T2" fmla="*/ 262 w 274"/>
              <a:gd name="T3" fmla="*/ 24 h 25"/>
              <a:gd name="T4" fmla="*/ 225 w 274"/>
              <a:gd name="T5" fmla="*/ 24 h 25"/>
              <a:gd name="T6" fmla="*/ 214 w 274"/>
              <a:gd name="T7" fmla="*/ 13 h 25"/>
              <a:gd name="T8" fmla="*/ 225 w 274"/>
              <a:gd name="T9" fmla="*/ 0 h 25"/>
              <a:gd name="T10" fmla="*/ 262 w 274"/>
              <a:gd name="T11" fmla="*/ 0 h 25"/>
              <a:gd name="T12" fmla="*/ 273 w 274"/>
              <a:gd name="T13" fmla="*/ 13 h 25"/>
              <a:gd name="T14" fmla="*/ 262 w 274"/>
              <a:gd name="T15" fmla="*/ 24 h 25"/>
              <a:gd name="T16" fmla="*/ 154 w 274"/>
              <a:gd name="T17" fmla="*/ 24 h 25"/>
              <a:gd name="T18" fmla="*/ 154 w 274"/>
              <a:gd name="T19" fmla="*/ 24 h 25"/>
              <a:gd name="T20" fmla="*/ 119 w 274"/>
              <a:gd name="T21" fmla="*/ 24 h 25"/>
              <a:gd name="T22" fmla="*/ 108 w 274"/>
              <a:gd name="T23" fmla="*/ 13 h 25"/>
              <a:gd name="T24" fmla="*/ 119 w 274"/>
              <a:gd name="T25" fmla="*/ 0 h 25"/>
              <a:gd name="T26" fmla="*/ 154 w 274"/>
              <a:gd name="T27" fmla="*/ 0 h 25"/>
              <a:gd name="T28" fmla="*/ 166 w 274"/>
              <a:gd name="T29" fmla="*/ 13 h 25"/>
              <a:gd name="T30" fmla="*/ 154 w 274"/>
              <a:gd name="T31" fmla="*/ 24 h 25"/>
              <a:gd name="T32" fmla="*/ 47 w 274"/>
              <a:gd name="T33" fmla="*/ 24 h 25"/>
              <a:gd name="T34" fmla="*/ 47 w 274"/>
              <a:gd name="T35" fmla="*/ 24 h 25"/>
              <a:gd name="T36" fmla="*/ 12 w 274"/>
              <a:gd name="T37" fmla="*/ 24 h 25"/>
              <a:gd name="T38" fmla="*/ 0 w 274"/>
              <a:gd name="T39" fmla="*/ 13 h 25"/>
              <a:gd name="T40" fmla="*/ 12 w 274"/>
              <a:gd name="T41" fmla="*/ 0 h 25"/>
              <a:gd name="T42" fmla="*/ 47 w 274"/>
              <a:gd name="T43" fmla="*/ 0 h 25"/>
              <a:gd name="T44" fmla="*/ 60 w 274"/>
              <a:gd name="T45" fmla="*/ 13 h 25"/>
              <a:gd name="T46" fmla="*/ 47 w 274"/>
              <a:gd name="T47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74" h="25">
                <a:moveTo>
                  <a:pt x="262" y="24"/>
                </a:moveTo>
                <a:lnTo>
                  <a:pt x="262" y="24"/>
                </a:lnTo>
                <a:cubicBezTo>
                  <a:pt x="225" y="24"/>
                  <a:pt x="225" y="24"/>
                  <a:pt x="225" y="24"/>
                </a:cubicBezTo>
                <a:cubicBezTo>
                  <a:pt x="219" y="24"/>
                  <a:pt x="214" y="19"/>
                  <a:pt x="214" y="13"/>
                </a:cubicBezTo>
                <a:cubicBezTo>
                  <a:pt x="214" y="7"/>
                  <a:pt x="219" y="0"/>
                  <a:pt x="225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68" y="0"/>
                  <a:pt x="273" y="7"/>
                  <a:pt x="273" y="13"/>
                </a:cubicBezTo>
                <a:cubicBezTo>
                  <a:pt x="273" y="19"/>
                  <a:pt x="268" y="24"/>
                  <a:pt x="262" y="24"/>
                </a:cubicBezTo>
                <a:close/>
                <a:moveTo>
                  <a:pt x="154" y="24"/>
                </a:moveTo>
                <a:lnTo>
                  <a:pt x="154" y="24"/>
                </a:lnTo>
                <a:cubicBezTo>
                  <a:pt x="119" y="24"/>
                  <a:pt x="119" y="24"/>
                  <a:pt x="119" y="24"/>
                </a:cubicBezTo>
                <a:cubicBezTo>
                  <a:pt x="113" y="24"/>
                  <a:pt x="108" y="19"/>
                  <a:pt x="108" y="13"/>
                </a:cubicBezTo>
                <a:cubicBezTo>
                  <a:pt x="108" y="7"/>
                  <a:pt x="113" y="0"/>
                  <a:pt x="119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61" y="0"/>
                  <a:pt x="166" y="7"/>
                  <a:pt x="166" y="13"/>
                </a:cubicBezTo>
                <a:cubicBezTo>
                  <a:pt x="166" y="19"/>
                  <a:pt x="161" y="24"/>
                  <a:pt x="154" y="24"/>
                </a:cubicBezTo>
                <a:close/>
                <a:moveTo>
                  <a:pt x="47" y="24"/>
                </a:moveTo>
                <a:lnTo>
                  <a:pt x="47" y="24"/>
                </a:lnTo>
                <a:cubicBezTo>
                  <a:pt x="12" y="24"/>
                  <a:pt x="12" y="24"/>
                  <a:pt x="12" y="24"/>
                </a:cubicBezTo>
                <a:cubicBezTo>
                  <a:pt x="6" y="24"/>
                  <a:pt x="0" y="19"/>
                  <a:pt x="0" y="13"/>
                </a:cubicBezTo>
                <a:cubicBezTo>
                  <a:pt x="0" y="7"/>
                  <a:pt x="6" y="0"/>
                  <a:pt x="1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4" y="0"/>
                  <a:pt x="60" y="7"/>
                  <a:pt x="60" y="13"/>
                </a:cubicBezTo>
                <a:cubicBezTo>
                  <a:pt x="60" y="19"/>
                  <a:pt x="54" y="24"/>
                  <a:pt x="47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6" name="Freeform 2907">
            <a:extLst>
              <a:ext uri="{FF2B5EF4-FFF2-40B4-BE49-F238E27FC236}">
                <a16:creationId xmlns:a16="http://schemas.microsoft.com/office/drawing/2014/main" id="{02770858-BA77-3F4A-F3B0-86D52710A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998" y="4968631"/>
            <a:ext cx="451067" cy="608400"/>
          </a:xfrm>
          <a:custGeom>
            <a:avLst/>
            <a:gdLst>
              <a:gd name="T0" fmla="*/ 49705 w 519"/>
              <a:gd name="T1" fmla="*/ 157193 h 716"/>
              <a:gd name="T2" fmla="*/ 49705 w 519"/>
              <a:gd name="T3" fmla="*/ 157193 h 716"/>
              <a:gd name="T4" fmla="*/ 21061 w 519"/>
              <a:gd name="T5" fmla="*/ 128270 h 716"/>
              <a:gd name="T6" fmla="*/ 49705 w 519"/>
              <a:gd name="T7" fmla="*/ 99346 h 716"/>
              <a:gd name="T8" fmla="*/ 78769 w 519"/>
              <a:gd name="T9" fmla="*/ 128270 h 716"/>
              <a:gd name="T10" fmla="*/ 49705 w 519"/>
              <a:gd name="T11" fmla="*/ 157193 h 716"/>
              <a:gd name="T12" fmla="*/ 96461 w 519"/>
              <a:gd name="T13" fmla="*/ 274564 h 716"/>
              <a:gd name="T14" fmla="*/ 96461 w 519"/>
              <a:gd name="T15" fmla="*/ 274564 h 716"/>
              <a:gd name="T16" fmla="*/ 3370 w 519"/>
              <a:gd name="T17" fmla="*/ 274564 h 716"/>
              <a:gd name="T18" fmla="*/ 0 w 519"/>
              <a:gd name="T19" fmla="*/ 270791 h 716"/>
              <a:gd name="T20" fmla="*/ 0 w 519"/>
              <a:gd name="T21" fmla="*/ 208333 h 716"/>
              <a:gd name="T22" fmla="*/ 45071 w 519"/>
              <a:gd name="T23" fmla="*/ 163062 h 716"/>
              <a:gd name="T24" fmla="*/ 54759 w 519"/>
              <a:gd name="T25" fmla="*/ 163062 h 716"/>
              <a:gd name="T26" fmla="*/ 99830 w 519"/>
              <a:gd name="T27" fmla="*/ 208333 h 716"/>
              <a:gd name="T28" fmla="*/ 99830 w 519"/>
              <a:gd name="T29" fmla="*/ 270791 h 716"/>
              <a:gd name="T30" fmla="*/ 96461 w 519"/>
              <a:gd name="T31" fmla="*/ 274564 h 716"/>
              <a:gd name="T32" fmla="*/ 106991 w 519"/>
              <a:gd name="T33" fmla="*/ 57428 h 716"/>
              <a:gd name="T34" fmla="*/ 106991 w 519"/>
              <a:gd name="T35" fmla="*/ 57428 h 716"/>
              <a:gd name="T36" fmla="*/ 77927 w 519"/>
              <a:gd name="T37" fmla="*/ 28924 h 716"/>
              <a:gd name="T38" fmla="*/ 106991 w 519"/>
              <a:gd name="T39" fmla="*/ 0 h 716"/>
              <a:gd name="T40" fmla="*/ 135635 w 519"/>
              <a:gd name="T41" fmla="*/ 28924 h 716"/>
              <a:gd name="T42" fmla="*/ 106991 w 519"/>
              <a:gd name="T43" fmla="*/ 57428 h 716"/>
              <a:gd name="T44" fmla="*/ 111625 w 519"/>
              <a:gd name="T45" fmla="*/ 63296 h 716"/>
              <a:gd name="T46" fmla="*/ 111625 w 519"/>
              <a:gd name="T47" fmla="*/ 63296 h 716"/>
              <a:gd name="T48" fmla="*/ 101937 w 519"/>
              <a:gd name="T49" fmla="*/ 63296 h 716"/>
              <a:gd name="T50" fmla="*/ 60656 w 519"/>
              <a:gd name="T51" fmla="*/ 90543 h 716"/>
              <a:gd name="T52" fmla="*/ 89300 w 519"/>
              <a:gd name="T53" fmla="*/ 128270 h 716"/>
              <a:gd name="T54" fmla="*/ 76663 w 519"/>
              <a:gd name="T55" fmla="*/ 157193 h 716"/>
              <a:gd name="T56" fmla="*/ 98988 w 519"/>
              <a:gd name="T57" fmla="*/ 174380 h 716"/>
              <a:gd name="T58" fmla="*/ 134792 w 519"/>
              <a:gd name="T59" fmla="*/ 174380 h 716"/>
              <a:gd name="T60" fmla="*/ 128895 w 519"/>
              <a:gd name="T61" fmla="*/ 153840 h 716"/>
              <a:gd name="T62" fmla="*/ 157117 w 519"/>
              <a:gd name="T63" fmla="*/ 116532 h 716"/>
              <a:gd name="T64" fmla="*/ 157117 w 519"/>
              <a:gd name="T65" fmla="*/ 108149 h 716"/>
              <a:gd name="T66" fmla="*/ 111625 w 519"/>
              <a:gd name="T67" fmla="*/ 63296 h 716"/>
              <a:gd name="T68" fmla="*/ 168069 w 519"/>
              <a:gd name="T69" fmla="*/ 182763 h 716"/>
              <a:gd name="T70" fmla="*/ 168069 w 519"/>
              <a:gd name="T71" fmla="*/ 182763 h 716"/>
              <a:gd name="T72" fmla="*/ 139426 w 519"/>
              <a:gd name="T73" fmla="*/ 153840 h 716"/>
              <a:gd name="T74" fmla="*/ 168069 w 519"/>
              <a:gd name="T75" fmla="*/ 125335 h 716"/>
              <a:gd name="T76" fmla="*/ 197134 w 519"/>
              <a:gd name="T77" fmla="*/ 153840 h 716"/>
              <a:gd name="T78" fmla="*/ 168069 w 519"/>
              <a:gd name="T79" fmla="*/ 182763 h 716"/>
              <a:gd name="T80" fmla="*/ 214825 w 519"/>
              <a:gd name="T81" fmla="*/ 299715 h 716"/>
              <a:gd name="T82" fmla="*/ 214825 w 519"/>
              <a:gd name="T83" fmla="*/ 299715 h 716"/>
              <a:gd name="T84" fmla="*/ 121734 w 519"/>
              <a:gd name="T85" fmla="*/ 299715 h 716"/>
              <a:gd name="T86" fmla="*/ 118364 w 519"/>
              <a:gd name="T87" fmla="*/ 296361 h 716"/>
              <a:gd name="T88" fmla="*/ 118364 w 519"/>
              <a:gd name="T89" fmla="*/ 233484 h 716"/>
              <a:gd name="T90" fmla="*/ 163435 w 519"/>
              <a:gd name="T91" fmla="*/ 188632 h 716"/>
              <a:gd name="T92" fmla="*/ 173124 w 519"/>
              <a:gd name="T93" fmla="*/ 188632 h 716"/>
              <a:gd name="T94" fmla="*/ 218195 w 519"/>
              <a:gd name="T95" fmla="*/ 233484 h 716"/>
              <a:gd name="T96" fmla="*/ 218195 w 519"/>
              <a:gd name="T97" fmla="*/ 296361 h 716"/>
              <a:gd name="T98" fmla="*/ 214825 w 519"/>
              <a:gd name="T99" fmla="*/ 299715 h 71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19" h="716">
                <a:moveTo>
                  <a:pt x="118" y="375"/>
                </a:moveTo>
                <a:lnTo>
                  <a:pt x="118" y="375"/>
                </a:lnTo>
                <a:cubicBezTo>
                  <a:pt x="81" y="375"/>
                  <a:pt x="50" y="345"/>
                  <a:pt x="50" y="306"/>
                </a:cubicBezTo>
                <a:cubicBezTo>
                  <a:pt x="50" y="269"/>
                  <a:pt x="81" y="237"/>
                  <a:pt x="118" y="237"/>
                </a:cubicBezTo>
                <a:cubicBezTo>
                  <a:pt x="156" y="237"/>
                  <a:pt x="187" y="269"/>
                  <a:pt x="187" y="306"/>
                </a:cubicBezTo>
                <a:cubicBezTo>
                  <a:pt x="187" y="345"/>
                  <a:pt x="156" y="375"/>
                  <a:pt x="118" y="375"/>
                </a:cubicBezTo>
                <a:close/>
                <a:moveTo>
                  <a:pt x="229" y="655"/>
                </a:moveTo>
                <a:lnTo>
                  <a:pt x="229" y="655"/>
                </a:lnTo>
                <a:cubicBezTo>
                  <a:pt x="8" y="655"/>
                  <a:pt x="8" y="655"/>
                  <a:pt x="8" y="655"/>
                </a:cubicBezTo>
                <a:cubicBezTo>
                  <a:pt x="3" y="655"/>
                  <a:pt x="0" y="651"/>
                  <a:pt x="0" y="646"/>
                </a:cubicBezTo>
                <a:cubicBezTo>
                  <a:pt x="0" y="497"/>
                  <a:pt x="0" y="497"/>
                  <a:pt x="0" y="497"/>
                </a:cubicBezTo>
                <a:cubicBezTo>
                  <a:pt x="0" y="437"/>
                  <a:pt x="47" y="389"/>
                  <a:pt x="107" y="389"/>
                </a:cubicBezTo>
                <a:cubicBezTo>
                  <a:pt x="130" y="389"/>
                  <a:pt x="130" y="389"/>
                  <a:pt x="130" y="389"/>
                </a:cubicBezTo>
                <a:cubicBezTo>
                  <a:pt x="189" y="389"/>
                  <a:pt x="237" y="437"/>
                  <a:pt x="237" y="497"/>
                </a:cubicBezTo>
                <a:cubicBezTo>
                  <a:pt x="237" y="646"/>
                  <a:pt x="237" y="646"/>
                  <a:pt x="237" y="646"/>
                </a:cubicBezTo>
                <a:cubicBezTo>
                  <a:pt x="237" y="651"/>
                  <a:pt x="234" y="655"/>
                  <a:pt x="229" y="655"/>
                </a:cubicBezTo>
                <a:close/>
                <a:moveTo>
                  <a:pt x="254" y="137"/>
                </a:moveTo>
                <a:lnTo>
                  <a:pt x="254" y="137"/>
                </a:lnTo>
                <a:cubicBezTo>
                  <a:pt x="216" y="137"/>
                  <a:pt x="185" y="106"/>
                  <a:pt x="185" y="69"/>
                </a:cubicBezTo>
                <a:cubicBezTo>
                  <a:pt x="185" y="30"/>
                  <a:pt x="216" y="0"/>
                  <a:pt x="254" y="0"/>
                </a:cubicBezTo>
                <a:cubicBezTo>
                  <a:pt x="292" y="0"/>
                  <a:pt x="322" y="30"/>
                  <a:pt x="322" y="69"/>
                </a:cubicBezTo>
                <a:cubicBezTo>
                  <a:pt x="322" y="106"/>
                  <a:pt x="292" y="137"/>
                  <a:pt x="254" y="137"/>
                </a:cubicBezTo>
                <a:close/>
                <a:moveTo>
                  <a:pt x="265" y="151"/>
                </a:moveTo>
                <a:lnTo>
                  <a:pt x="265" y="151"/>
                </a:lnTo>
                <a:cubicBezTo>
                  <a:pt x="242" y="151"/>
                  <a:pt x="242" y="151"/>
                  <a:pt x="242" y="151"/>
                </a:cubicBezTo>
                <a:cubicBezTo>
                  <a:pt x="198" y="151"/>
                  <a:pt x="160" y="178"/>
                  <a:pt x="144" y="216"/>
                </a:cubicBezTo>
                <a:cubicBezTo>
                  <a:pt x="183" y="228"/>
                  <a:pt x="212" y="263"/>
                  <a:pt x="212" y="306"/>
                </a:cubicBezTo>
                <a:cubicBezTo>
                  <a:pt x="212" y="333"/>
                  <a:pt x="200" y="357"/>
                  <a:pt x="182" y="375"/>
                </a:cubicBezTo>
                <a:cubicBezTo>
                  <a:pt x="204" y="384"/>
                  <a:pt x="221" y="399"/>
                  <a:pt x="235" y="416"/>
                </a:cubicBezTo>
                <a:cubicBezTo>
                  <a:pt x="320" y="416"/>
                  <a:pt x="320" y="416"/>
                  <a:pt x="320" y="416"/>
                </a:cubicBezTo>
                <a:cubicBezTo>
                  <a:pt x="311" y="402"/>
                  <a:pt x="306" y="385"/>
                  <a:pt x="306" y="367"/>
                </a:cubicBezTo>
                <a:cubicBezTo>
                  <a:pt x="306" y="325"/>
                  <a:pt x="334" y="289"/>
                  <a:pt x="373" y="278"/>
                </a:cubicBezTo>
                <a:cubicBezTo>
                  <a:pt x="373" y="258"/>
                  <a:pt x="373" y="258"/>
                  <a:pt x="373" y="258"/>
                </a:cubicBezTo>
                <a:cubicBezTo>
                  <a:pt x="373" y="199"/>
                  <a:pt x="324" y="151"/>
                  <a:pt x="265" y="151"/>
                </a:cubicBezTo>
                <a:close/>
                <a:moveTo>
                  <a:pt x="399" y="436"/>
                </a:moveTo>
                <a:lnTo>
                  <a:pt x="399" y="436"/>
                </a:lnTo>
                <a:cubicBezTo>
                  <a:pt x="362" y="436"/>
                  <a:pt x="331" y="405"/>
                  <a:pt x="331" y="367"/>
                </a:cubicBezTo>
                <a:cubicBezTo>
                  <a:pt x="331" y="329"/>
                  <a:pt x="362" y="299"/>
                  <a:pt x="399" y="299"/>
                </a:cubicBezTo>
                <a:cubicBezTo>
                  <a:pt x="437" y="299"/>
                  <a:pt x="468" y="329"/>
                  <a:pt x="468" y="367"/>
                </a:cubicBezTo>
                <a:cubicBezTo>
                  <a:pt x="468" y="405"/>
                  <a:pt x="437" y="436"/>
                  <a:pt x="399" y="436"/>
                </a:cubicBezTo>
                <a:close/>
                <a:moveTo>
                  <a:pt x="510" y="715"/>
                </a:moveTo>
                <a:lnTo>
                  <a:pt x="510" y="715"/>
                </a:lnTo>
                <a:cubicBezTo>
                  <a:pt x="289" y="715"/>
                  <a:pt x="289" y="715"/>
                  <a:pt x="289" y="715"/>
                </a:cubicBezTo>
                <a:cubicBezTo>
                  <a:pt x="284" y="715"/>
                  <a:pt x="281" y="712"/>
                  <a:pt x="281" y="707"/>
                </a:cubicBezTo>
                <a:cubicBezTo>
                  <a:pt x="281" y="557"/>
                  <a:pt x="281" y="557"/>
                  <a:pt x="281" y="557"/>
                </a:cubicBezTo>
                <a:cubicBezTo>
                  <a:pt x="281" y="498"/>
                  <a:pt x="329" y="450"/>
                  <a:pt x="388" y="450"/>
                </a:cubicBezTo>
                <a:cubicBezTo>
                  <a:pt x="411" y="450"/>
                  <a:pt x="411" y="450"/>
                  <a:pt x="411" y="450"/>
                </a:cubicBezTo>
                <a:cubicBezTo>
                  <a:pt x="470" y="450"/>
                  <a:pt x="518" y="498"/>
                  <a:pt x="518" y="557"/>
                </a:cubicBezTo>
                <a:cubicBezTo>
                  <a:pt x="518" y="707"/>
                  <a:pt x="518" y="707"/>
                  <a:pt x="518" y="707"/>
                </a:cubicBezTo>
                <a:cubicBezTo>
                  <a:pt x="518" y="712"/>
                  <a:pt x="515" y="715"/>
                  <a:pt x="510" y="7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7" name="Graphic 56" descr="Lightbulb and gear">
            <a:extLst>
              <a:ext uri="{FF2B5EF4-FFF2-40B4-BE49-F238E27FC236}">
                <a16:creationId xmlns:a16="http://schemas.microsoft.com/office/drawing/2014/main" id="{F223ED2F-21DF-D669-0937-134B47A5E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5331" y="2725977"/>
            <a:ext cx="608400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8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28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87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2ED1-75C3-184F-9F38-4386E7F9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8" y="1488004"/>
            <a:ext cx="8664572" cy="1938992"/>
          </a:xfrm>
        </p:spPr>
        <p:txBody>
          <a:bodyPr/>
          <a:lstStyle/>
          <a:p>
            <a:r>
              <a:rPr lang="en-GB" b="0">
                <a:latin typeface="Tahoma"/>
                <a:ea typeface="Tahoma"/>
                <a:cs typeface="Tahoma"/>
              </a:rPr>
              <a:t>Session three: </a:t>
            </a:r>
            <a:br>
              <a:rPr lang="en-GB">
                <a:latin typeface="Tahoma"/>
                <a:ea typeface="Tahoma"/>
                <a:cs typeface="Tahoma"/>
              </a:rPr>
            </a:br>
            <a:br>
              <a:rPr lang="en-GB">
                <a:latin typeface="Tahoma"/>
                <a:ea typeface="Tahoma"/>
                <a:cs typeface="Tahoma"/>
              </a:rPr>
            </a:br>
            <a:r>
              <a:rPr lang="en-GB">
                <a:latin typeface="Tahoma"/>
                <a:ea typeface="Tahoma"/>
                <a:cs typeface="Tahoma"/>
              </a:rPr>
              <a:t>Essential tools your finance team needs in 2023</a:t>
            </a:r>
            <a:br>
              <a:rPr lang="en-GB">
                <a:latin typeface="Tahoma"/>
                <a:ea typeface="Tahoma"/>
                <a:cs typeface="Tahoma"/>
              </a:rPr>
            </a:br>
            <a:endParaRPr lang="en-US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9340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A52A-813F-9D4D-B84A-F5385C89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Future finance masterclass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5F32F-99B9-F943-9A93-8DBC8276D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6350147" cy="249299"/>
          </a:xfrm>
        </p:spPr>
        <p:txBody>
          <a:bodyPr/>
          <a:lstStyle/>
          <a:p>
            <a:r>
              <a:rPr lang="en-US"/>
              <a:t>Workshop dates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60033-9158-FC4A-93EB-6C83513C4E9F}"/>
              </a:ext>
            </a:extLst>
          </p:cNvPr>
          <p:cNvGrpSpPr/>
          <p:nvPr/>
        </p:nvGrpSpPr>
        <p:grpSpPr>
          <a:xfrm>
            <a:off x="1968498" y="1600198"/>
            <a:ext cx="7694084" cy="4039391"/>
            <a:chOff x="634998" y="1851660"/>
            <a:chExt cx="7694084" cy="4039391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727EDE13-8F6B-A442-9546-D4C9067CFF11}"/>
                </a:ext>
              </a:extLst>
            </p:cNvPr>
            <p:cNvSpPr/>
            <p:nvPr/>
          </p:nvSpPr>
          <p:spPr>
            <a:xfrm flipH="1">
              <a:off x="634998" y="2349930"/>
              <a:ext cx="2366433" cy="1018645"/>
            </a:xfrm>
            <a:prstGeom prst="homePlat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4E0A780-6C0A-DA47-994B-5F475A4835AF}"/>
                </a:ext>
              </a:extLst>
            </p:cNvPr>
            <p:cNvSpPr/>
            <p:nvPr/>
          </p:nvSpPr>
          <p:spPr>
            <a:xfrm flipH="1">
              <a:off x="634998" y="3362430"/>
              <a:ext cx="2366433" cy="1018645"/>
            </a:xfrm>
            <a:prstGeom prst="homePlat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A10F05CE-92EE-D041-ADD8-87AE7D3099EB}"/>
                </a:ext>
              </a:extLst>
            </p:cNvPr>
            <p:cNvSpPr/>
            <p:nvPr/>
          </p:nvSpPr>
          <p:spPr>
            <a:xfrm flipH="1">
              <a:off x="634998" y="4381075"/>
              <a:ext cx="2366433" cy="1018645"/>
            </a:xfrm>
            <a:prstGeom prst="homePlate">
              <a:avLst/>
            </a:prstGeom>
            <a:solidFill>
              <a:schemeClr val="accent1">
                <a:lumMod val="90000"/>
                <a:lumOff val="1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ECC558F1-1D2A-3547-A892-7D7365982C12}"/>
                </a:ext>
              </a:extLst>
            </p:cNvPr>
            <p:cNvSpPr/>
            <p:nvPr/>
          </p:nvSpPr>
          <p:spPr>
            <a:xfrm>
              <a:off x="3001433" y="3187998"/>
              <a:ext cx="660400" cy="1364875"/>
            </a:xfrm>
            <a:custGeom>
              <a:avLst/>
              <a:gdLst>
                <a:gd name="connsiteX0" fmla="*/ 0 w 1696507"/>
                <a:gd name="connsiteY0" fmla="*/ 0 h 1018645"/>
                <a:gd name="connsiteX1" fmla="*/ 1696507 w 1696507"/>
                <a:gd name="connsiteY1" fmla="*/ 0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165100 h 1183745"/>
                <a:gd name="connsiteX1" fmla="*/ 1696507 w 1696507"/>
                <a:gd name="connsiteY1" fmla="*/ 0 h 1183745"/>
                <a:gd name="connsiteX2" fmla="*/ 1696507 w 1696507"/>
                <a:gd name="connsiteY2" fmla="*/ 1183745 h 1183745"/>
                <a:gd name="connsiteX3" fmla="*/ 0 w 1696507"/>
                <a:gd name="connsiteY3" fmla="*/ 1183745 h 1183745"/>
                <a:gd name="connsiteX4" fmla="*/ 0 w 1696507"/>
                <a:gd name="connsiteY4" fmla="*/ 165100 h 1183745"/>
                <a:gd name="connsiteX0" fmla="*/ 0 w 1696507"/>
                <a:gd name="connsiteY0" fmla="*/ 165100 h 1352020"/>
                <a:gd name="connsiteX1" fmla="*/ 1696507 w 1696507"/>
                <a:gd name="connsiteY1" fmla="*/ 0 h 1352020"/>
                <a:gd name="connsiteX2" fmla="*/ 1696507 w 1696507"/>
                <a:gd name="connsiteY2" fmla="*/ 1352020 h 1352020"/>
                <a:gd name="connsiteX3" fmla="*/ 0 w 1696507"/>
                <a:gd name="connsiteY3" fmla="*/ 1183745 h 1352020"/>
                <a:gd name="connsiteX4" fmla="*/ 0 w 1696507"/>
                <a:gd name="connsiteY4" fmla="*/ 16510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507" h="1352020">
                  <a:moveTo>
                    <a:pt x="0" y="165100"/>
                  </a:moveTo>
                  <a:lnTo>
                    <a:pt x="1696507" y="0"/>
                  </a:lnTo>
                  <a:lnTo>
                    <a:pt x="1696507" y="1352020"/>
                  </a:lnTo>
                  <a:lnTo>
                    <a:pt x="0" y="1183745"/>
                  </a:lnTo>
                  <a:lnTo>
                    <a:pt x="0" y="1651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6D1FDDE9-3258-B44C-8972-982823B330C8}"/>
                </a:ext>
              </a:extLst>
            </p:cNvPr>
            <p:cNvSpPr/>
            <p:nvPr/>
          </p:nvSpPr>
          <p:spPr>
            <a:xfrm>
              <a:off x="3001433" y="1851660"/>
              <a:ext cx="660400" cy="1510770"/>
            </a:xfrm>
            <a:custGeom>
              <a:avLst/>
              <a:gdLst>
                <a:gd name="connsiteX0" fmla="*/ 0 w 1696507"/>
                <a:gd name="connsiteY0" fmla="*/ 0 h 1018645"/>
                <a:gd name="connsiteX1" fmla="*/ 1696507 w 1696507"/>
                <a:gd name="connsiteY1" fmla="*/ 0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482600 h 1501245"/>
                <a:gd name="connsiteX1" fmla="*/ 1696507 w 1696507"/>
                <a:gd name="connsiteY1" fmla="*/ 0 h 1501245"/>
                <a:gd name="connsiteX2" fmla="*/ 1696507 w 1696507"/>
                <a:gd name="connsiteY2" fmla="*/ 1501245 h 1501245"/>
                <a:gd name="connsiteX3" fmla="*/ 0 w 1696507"/>
                <a:gd name="connsiteY3" fmla="*/ 1501245 h 1501245"/>
                <a:gd name="connsiteX4" fmla="*/ 0 w 1696507"/>
                <a:gd name="connsiteY4" fmla="*/ 482600 h 1501245"/>
                <a:gd name="connsiteX0" fmla="*/ 0 w 1696507"/>
                <a:gd name="connsiteY0" fmla="*/ 482600 h 1501245"/>
                <a:gd name="connsiteX1" fmla="*/ 1696507 w 1696507"/>
                <a:gd name="connsiteY1" fmla="*/ 0 h 1501245"/>
                <a:gd name="connsiteX2" fmla="*/ 1696507 w 1696507"/>
                <a:gd name="connsiteY2" fmla="*/ 1332970 h 1501245"/>
                <a:gd name="connsiteX3" fmla="*/ 0 w 1696507"/>
                <a:gd name="connsiteY3" fmla="*/ 1501245 h 1501245"/>
                <a:gd name="connsiteX4" fmla="*/ 0 w 1696507"/>
                <a:gd name="connsiteY4" fmla="*/ 482600 h 1501245"/>
                <a:gd name="connsiteX0" fmla="*/ 0 w 1696507"/>
                <a:gd name="connsiteY0" fmla="*/ 482600 h 1501245"/>
                <a:gd name="connsiteX1" fmla="*/ 1696507 w 1696507"/>
                <a:gd name="connsiteY1" fmla="*/ 0 h 1501245"/>
                <a:gd name="connsiteX2" fmla="*/ 1696507 w 1696507"/>
                <a:gd name="connsiteY2" fmla="*/ 1332970 h 1501245"/>
                <a:gd name="connsiteX3" fmla="*/ 0 w 1696507"/>
                <a:gd name="connsiteY3" fmla="*/ 1501245 h 1501245"/>
                <a:gd name="connsiteX4" fmla="*/ 0 w 1696507"/>
                <a:gd name="connsiteY4" fmla="*/ 482600 h 1501245"/>
                <a:gd name="connsiteX0" fmla="*/ 0 w 1696507"/>
                <a:gd name="connsiteY0" fmla="*/ 492125 h 1510770"/>
                <a:gd name="connsiteX1" fmla="*/ 1693332 w 1696507"/>
                <a:gd name="connsiteY1" fmla="*/ 0 h 1510770"/>
                <a:gd name="connsiteX2" fmla="*/ 1696507 w 1696507"/>
                <a:gd name="connsiteY2" fmla="*/ 1342495 h 1510770"/>
                <a:gd name="connsiteX3" fmla="*/ 0 w 1696507"/>
                <a:gd name="connsiteY3" fmla="*/ 1510770 h 1510770"/>
                <a:gd name="connsiteX4" fmla="*/ 0 w 1696507"/>
                <a:gd name="connsiteY4" fmla="*/ 492125 h 15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507" h="1510770">
                  <a:moveTo>
                    <a:pt x="0" y="492125"/>
                  </a:moveTo>
                  <a:lnTo>
                    <a:pt x="1693332" y="0"/>
                  </a:lnTo>
                  <a:cubicBezTo>
                    <a:pt x="1694390" y="447498"/>
                    <a:pt x="1695449" y="894997"/>
                    <a:pt x="1696507" y="1342495"/>
                  </a:cubicBezTo>
                  <a:lnTo>
                    <a:pt x="0" y="1510770"/>
                  </a:lnTo>
                  <a:lnTo>
                    <a:pt x="0" y="4921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5A738B1-CE2B-CD46-B9F7-9987742F633F}"/>
                </a:ext>
              </a:extLst>
            </p:cNvPr>
            <p:cNvSpPr/>
            <p:nvPr/>
          </p:nvSpPr>
          <p:spPr>
            <a:xfrm>
              <a:off x="3001433" y="4381074"/>
              <a:ext cx="660400" cy="1501245"/>
            </a:xfrm>
            <a:custGeom>
              <a:avLst/>
              <a:gdLst>
                <a:gd name="connsiteX0" fmla="*/ 0 w 1696507"/>
                <a:gd name="connsiteY0" fmla="*/ 0 h 1018645"/>
                <a:gd name="connsiteX1" fmla="*/ 1696507 w 1696507"/>
                <a:gd name="connsiteY1" fmla="*/ 0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0 h 1018645"/>
                <a:gd name="connsiteX1" fmla="*/ 1696507 w 1696507"/>
                <a:gd name="connsiteY1" fmla="*/ 168275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0 h 1501245"/>
                <a:gd name="connsiteX1" fmla="*/ 1696507 w 1696507"/>
                <a:gd name="connsiteY1" fmla="*/ 168275 h 1501245"/>
                <a:gd name="connsiteX2" fmla="*/ 1696507 w 1696507"/>
                <a:gd name="connsiteY2" fmla="*/ 1501245 h 1501245"/>
                <a:gd name="connsiteX3" fmla="*/ 0 w 1696507"/>
                <a:gd name="connsiteY3" fmla="*/ 1018645 h 1501245"/>
                <a:gd name="connsiteX4" fmla="*/ 0 w 1696507"/>
                <a:gd name="connsiteY4" fmla="*/ 0 h 150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507" h="1501245">
                  <a:moveTo>
                    <a:pt x="0" y="0"/>
                  </a:moveTo>
                  <a:lnTo>
                    <a:pt x="1696507" y="168275"/>
                  </a:lnTo>
                  <a:lnTo>
                    <a:pt x="1696507" y="1501245"/>
                  </a:lnTo>
                  <a:lnTo>
                    <a:pt x="0" y="1018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3F1793-6AC9-6F41-90D0-B95CFF03408C}"/>
                </a:ext>
              </a:extLst>
            </p:cNvPr>
            <p:cNvSpPr/>
            <p:nvPr/>
          </p:nvSpPr>
          <p:spPr>
            <a:xfrm>
              <a:off x="1326170" y="2666073"/>
              <a:ext cx="1533182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>
                  <a:solidFill>
                    <a:schemeClr val="bg1"/>
                  </a:solidFill>
                </a:rPr>
                <a:t>People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4" name="Round Same Side Corner Rectangle 47">
              <a:extLst>
                <a:ext uri="{FF2B5EF4-FFF2-40B4-BE49-F238E27FC236}">
                  <a16:creationId xmlns:a16="http://schemas.microsoft.com/office/drawing/2014/main" id="{D06D61EC-78AF-4949-8EB2-F5462A09139C}"/>
                </a:ext>
              </a:extLst>
            </p:cNvPr>
            <p:cNvSpPr/>
            <p:nvPr/>
          </p:nvSpPr>
          <p:spPr>
            <a:xfrm rot="5400000">
              <a:off x="5322358" y="191928"/>
              <a:ext cx="1346199" cy="4667248"/>
            </a:xfrm>
            <a:prstGeom prst="round2Same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5" name="Round Same Side Corner Rectangle 48">
              <a:extLst>
                <a:ext uri="{FF2B5EF4-FFF2-40B4-BE49-F238E27FC236}">
                  <a16:creationId xmlns:a16="http://schemas.microsoft.com/office/drawing/2014/main" id="{7EC9B4F8-45CE-4C47-9C13-C2345EDB8E1A}"/>
                </a:ext>
              </a:extLst>
            </p:cNvPr>
            <p:cNvSpPr/>
            <p:nvPr/>
          </p:nvSpPr>
          <p:spPr>
            <a:xfrm rot="5400000">
              <a:off x="5322358" y="1538128"/>
              <a:ext cx="1346199" cy="4667248"/>
            </a:xfrm>
            <a:prstGeom prst="round2Same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6" name="Round Same Side Corner Rectangle 49">
              <a:extLst>
                <a:ext uri="{FF2B5EF4-FFF2-40B4-BE49-F238E27FC236}">
                  <a16:creationId xmlns:a16="http://schemas.microsoft.com/office/drawing/2014/main" id="{0C4709BA-0D92-AF45-8C6C-F2113B7583BC}"/>
                </a:ext>
              </a:extLst>
            </p:cNvPr>
            <p:cNvSpPr/>
            <p:nvPr/>
          </p:nvSpPr>
          <p:spPr>
            <a:xfrm rot="5400000">
              <a:off x="5322358" y="2884328"/>
              <a:ext cx="1346199" cy="4667248"/>
            </a:xfrm>
            <a:prstGeom prst="round2SameRect">
              <a:avLst/>
            </a:prstGeom>
            <a:solidFill>
              <a:schemeClr val="accent1">
                <a:lumMod val="90000"/>
                <a:lumOff val="1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DF92A0-F9F9-6045-94F0-7A7425091BE6}"/>
                </a:ext>
              </a:extLst>
            </p:cNvPr>
            <p:cNvSpPr/>
            <p:nvPr/>
          </p:nvSpPr>
          <p:spPr>
            <a:xfrm>
              <a:off x="3803913" y="2062454"/>
              <a:ext cx="4383088" cy="86177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endParaRPr lang="en-US" sz="1400" b="1">
                <a:solidFill>
                  <a:schemeClr val="bg1"/>
                </a:solidFill>
              </a:endParaRPr>
            </a:p>
            <a:p>
              <a:r>
                <a:rPr lang="en-US" sz="1400" b="1">
                  <a:solidFill>
                    <a:schemeClr val="bg2"/>
                  </a:solidFill>
                </a:rPr>
                <a:t>25 October 14:30 BST/9:30 am EDT</a:t>
              </a:r>
              <a:endParaRPr lang="en-GB" sz="1400" b="1" i="0">
                <a:solidFill>
                  <a:schemeClr val="bg2"/>
                </a:solidFill>
                <a:effectLst/>
                <a:ea typeface="Tahoma"/>
                <a:cs typeface="Tahoma"/>
              </a:endParaRPr>
            </a:p>
            <a:p>
              <a:pPr algn="l"/>
              <a:r>
                <a:rPr lang="en-GB" sz="1400" i="0">
                  <a:solidFill>
                    <a:schemeClr val="bg2"/>
                  </a:solidFill>
                  <a:effectLst/>
                </a:rPr>
                <a:t>Why your finance team is leaving and what you can do to stop it</a:t>
              </a:r>
              <a:endParaRPr lang="en-GB" sz="1400" i="0">
                <a:solidFill>
                  <a:schemeClr val="bg2"/>
                </a:solidFill>
                <a:effectLst/>
                <a:ea typeface="Tahoma"/>
                <a:cs typeface="Tahoma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9695B0-CCBE-5B4B-9881-44E426F41B83}"/>
                </a:ext>
              </a:extLst>
            </p:cNvPr>
            <p:cNvSpPr/>
            <p:nvPr/>
          </p:nvSpPr>
          <p:spPr>
            <a:xfrm>
              <a:off x="3803913" y="3421717"/>
              <a:ext cx="4383088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endParaRPr lang="en-US" sz="1400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15 November 14:30 GMT/9:30 am EST</a:t>
              </a:r>
              <a:endParaRPr lang="en-GB" sz="1400" b="0" i="0">
                <a:solidFill>
                  <a:srgbClr val="FFFFFF"/>
                </a:solidFill>
                <a:effectLst/>
                <a:latin typeface="+mj-lt"/>
              </a:endParaRPr>
            </a:p>
            <a:p>
              <a:r>
                <a:rPr lang="en-GB" sz="1400" i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CFO's blueprint for fixing broken processes</a:t>
              </a:r>
              <a:endParaRPr lang="en-GB" sz="1050" i="0">
                <a:solidFill>
                  <a:srgbClr val="1E1E4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A82C18-09B7-F942-BAB9-7320AB3D3F2C}"/>
                </a:ext>
              </a:extLst>
            </p:cNvPr>
            <p:cNvSpPr/>
            <p:nvPr/>
          </p:nvSpPr>
          <p:spPr>
            <a:xfrm>
              <a:off x="3803913" y="4767917"/>
              <a:ext cx="4383088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endParaRPr lang="en-US" sz="1400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400" b="1">
                  <a:solidFill>
                    <a:schemeClr val="bg2"/>
                  </a:solidFill>
                  <a:latin typeface="+mj-lt"/>
                </a:rPr>
                <a:t>6 December 14:30 GMT/9:30 am EST</a:t>
              </a:r>
              <a:endParaRPr lang="en-GB" sz="1400" b="1" i="0">
                <a:solidFill>
                  <a:schemeClr val="bg2"/>
                </a:solidFill>
                <a:effectLst/>
                <a:latin typeface="+mj-lt"/>
                <a:ea typeface="Tahoma"/>
                <a:cs typeface="Tahoma"/>
              </a:endParaRPr>
            </a:p>
            <a:p>
              <a:r>
                <a:rPr lang="en-GB" sz="1400">
                  <a:solidFill>
                    <a:schemeClr val="bg2"/>
                  </a:solidFill>
                  <a:ea typeface="+mn-lt"/>
                  <a:cs typeface="+mn-lt"/>
                </a:rPr>
                <a:t>Essential </a:t>
              </a:r>
              <a:r>
                <a:rPr lang="en-GB" sz="1400" i="0">
                  <a:solidFill>
                    <a:schemeClr val="bg2"/>
                  </a:solidFill>
                  <a:effectLst/>
                  <a:ea typeface="+mn-lt"/>
                  <a:cs typeface="+mn-lt"/>
                </a:rPr>
                <a:t>tools </a:t>
              </a:r>
              <a:r>
                <a:rPr lang="en-GB" sz="1400">
                  <a:solidFill>
                    <a:schemeClr val="bg2"/>
                  </a:solidFill>
                  <a:ea typeface="+mn-lt"/>
                  <a:cs typeface="+mn-lt"/>
                </a:rPr>
                <a:t>your</a:t>
              </a:r>
              <a:r>
                <a:rPr lang="en-GB" sz="1400" i="0">
                  <a:solidFill>
                    <a:schemeClr val="bg2"/>
                  </a:solidFill>
                  <a:effectLst/>
                  <a:ea typeface="+mn-lt"/>
                  <a:cs typeface="+mn-lt"/>
                </a:rPr>
                <a:t> finance team needs in 2023</a:t>
              </a:r>
              <a:endParaRPr lang="en-GB">
                <a:solidFill>
                  <a:schemeClr val="bg2"/>
                </a:solidFill>
                <a:ea typeface="+mn-lt"/>
                <a:cs typeface="+mn-lt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82B514-A76D-AB19-8B6A-2E349BB2C2FB}"/>
              </a:ext>
            </a:extLst>
          </p:cNvPr>
          <p:cNvSpPr/>
          <p:nvPr/>
        </p:nvSpPr>
        <p:spPr>
          <a:xfrm>
            <a:off x="2659670" y="3418427"/>
            <a:ext cx="1533182" cy="369332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Process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F385A4-5AA1-1A1F-1950-5745078BFD55}"/>
              </a:ext>
            </a:extLst>
          </p:cNvPr>
          <p:cNvSpPr/>
          <p:nvPr/>
        </p:nvSpPr>
        <p:spPr>
          <a:xfrm>
            <a:off x="2671499" y="4454269"/>
            <a:ext cx="1533182" cy="369332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Systems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3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8CCC-D2D6-050F-6F25-AC81CB2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finance masterclass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C83A3-475F-79AB-AA15-39EF1E316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2" y="1405672"/>
            <a:ext cx="6835359" cy="48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2618-875C-85A5-CA8A-48BEBFAB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panel</a:t>
            </a:r>
            <a:endParaRPr lang="en-GB">
              <a:highlight>
                <a:srgbClr val="FFFF00"/>
              </a:highlight>
            </a:endParaRPr>
          </a:p>
        </p:txBody>
      </p:sp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64ABADF-8FA3-22C2-BEFC-90BD7EF3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06" y="2086016"/>
            <a:ext cx="2745914" cy="2739617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5848B209-FC11-AEB7-41A6-9C0CE70EC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405" y="5070767"/>
            <a:ext cx="2003884" cy="659223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</p:spPr>
        <p:txBody>
          <a:bodyPr lIns="91440" tIns="91440" rIns="91440" bIns="91440" anchor="ctr"/>
          <a:lstStyle/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/>
              </a:rPr>
              <a:t>John </a:t>
            </a:r>
            <a:r>
              <a:rPr lang="en-US" sz="1200" b="1" err="1">
                <a:solidFill>
                  <a:schemeClr val="bg1"/>
                </a:solidFill>
                <a:ea typeface="ＭＳ Ｐゴシック"/>
              </a:rPr>
              <a:t>Fuggles</a:t>
            </a:r>
            <a:r>
              <a:rPr lang="en-US" sz="1200" b="1">
                <a:solidFill>
                  <a:schemeClr val="bg1"/>
                </a:solidFill>
                <a:ea typeface="ＭＳ Ｐゴシック"/>
              </a:rPr>
              <a:t> Partnership Manager</a:t>
            </a:r>
          </a:p>
          <a:p>
            <a:pPr algn="ctr" defTabSz="865188">
              <a:defRPr/>
            </a:pPr>
            <a:r>
              <a:rPr lang="en-US" sz="1200">
                <a:solidFill>
                  <a:schemeClr val="bg1"/>
                </a:solidFill>
                <a:ea typeface="Tahoma"/>
                <a:cs typeface="Tahoma"/>
              </a:rPr>
              <a:t>VantagePoint</a:t>
            </a:r>
            <a:endParaRPr lang="en-US" sz="1200">
              <a:ea typeface="+mn-lt"/>
              <a:cs typeface="+mn-lt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EC228F9F-8461-1C3D-98FB-9FA4E96B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123" y="5070767"/>
            <a:ext cx="2003884" cy="659223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</p:spPr>
        <p:txBody>
          <a:bodyPr lIns="91440" tIns="91440" rIns="91440" bIns="91440" anchor="ctr"/>
          <a:lstStyle/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/>
              </a:rPr>
              <a:t>Laurence Krieger</a:t>
            </a:r>
            <a:endParaRPr lang="en-US"/>
          </a:p>
          <a:p>
            <a:pPr algn="ctr" defTabSz="865188">
              <a:lnSpc>
                <a:spcPct val="95000"/>
              </a:lnSpc>
              <a:defRPr/>
            </a:pP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Digital Banking CEO &amp; Fintech Advisor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645269CA-FA42-4933-11BD-81817DCBF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758" y="5070767"/>
            <a:ext cx="2003884" cy="659223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</p:spPr>
        <p:txBody>
          <a:bodyPr lIns="91440" tIns="91440" rIns="91440" bIns="91440" anchor="ctr"/>
          <a:lstStyle/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/>
              </a:rPr>
              <a:t>Adil Rehman</a:t>
            </a:r>
          </a:p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/>
                <a:cs typeface="Tahoma"/>
              </a:rPr>
              <a:t>Consulting Director</a:t>
            </a:r>
          </a:p>
          <a:p>
            <a:pPr algn="ctr" defTabSz="865188">
              <a:lnSpc>
                <a:spcPct val="95000"/>
              </a:lnSpc>
              <a:defRPr/>
            </a:pPr>
            <a:r>
              <a:rPr lang="en-US" sz="1200">
                <a:solidFill>
                  <a:schemeClr val="bg1"/>
                </a:solidFill>
                <a:ea typeface="ＭＳ Ｐゴシック"/>
                <a:cs typeface="Tahoma"/>
              </a:rPr>
              <a:t>VantagePoint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CF149A-E127-8964-667C-B1BB9BF56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484" y="2087057"/>
            <a:ext cx="2743200" cy="273880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B8D0575-8E4F-91AE-12C4-5E0CCC11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17" y="20888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7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1256-B0DF-98EF-8194-15A34FEB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CFO Labs by VantagePoint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13C76-F0F6-3EE7-7FC8-BFAA39BF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1" y="1823672"/>
            <a:ext cx="10630393" cy="4501872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BE638FD-79ED-E0B9-CD1B-0B534F3F9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8456323" cy="249299"/>
          </a:xfrm>
        </p:spPr>
        <p:txBody>
          <a:bodyPr/>
          <a:lstStyle/>
          <a:p>
            <a:r>
              <a:rPr lang="en-GB"/>
              <a:t>Elevate your finance function by creating a connected finance strategy in one day</a:t>
            </a:r>
          </a:p>
        </p:txBody>
      </p:sp>
    </p:spTree>
    <p:extLst>
      <p:ext uri="{BB962C8B-B14F-4D97-AF65-F5344CB8AC3E}">
        <p14:creationId xmlns:p14="http://schemas.microsoft.com/office/powerpoint/2010/main" val="202419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2ED1-75C3-184F-9F38-4386E7F9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3041202"/>
            <a:ext cx="8104093" cy="387798"/>
          </a:xfrm>
        </p:spPr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Q&amp;A</a:t>
            </a:r>
            <a:endParaRPr lang="en-US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0925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9DA06-7186-7FCB-B0D7-14E30F92A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3A646E-A31D-E0CA-2AD7-6725682D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5" y="1954104"/>
            <a:ext cx="5847337" cy="775597"/>
          </a:xfrm>
        </p:spPr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Essential tools your finance team needs in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36A2E-22DC-7B59-6F6D-4BF96DC41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3179701"/>
            <a:ext cx="5602287" cy="263149"/>
          </a:xfrm>
        </p:spPr>
        <p:txBody>
          <a:bodyPr lIns="0" tIns="0" rIns="0" bIns="0" anchor="t">
            <a:spAutoFit/>
          </a:bodyPr>
          <a:lstStyle/>
          <a:p>
            <a:pPr defTabSz="865188">
              <a:lnSpc>
                <a:spcPct val="95000"/>
              </a:lnSpc>
              <a:defRPr/>
            </a:pPr>
            <a:r>
              <a:rPr lang="en-US" b="1">
                <a:latin typeface="Tahoma"/>
                <a:ea typeface="ＭＳ Ｐゴシック"/>
                <a:cs typeface="Tahoma"/>
              </a:rPr>
              <a:t>Adil Rehman</a:t>
            </a:r>
            <a:r>
              <a:rPr lang="en-US" sz="1800" b="1">
                <a:latin typeface="Tahoma"/>
                <a:ea typeface="ＭＳ Ｐゴシック"/>
                <a:cs typeface="Tahoma"/>
              </a:rPr>
              <a:t> </a:t>
            </a:r>
            <a:r>
              <a:rPr lang="en-US" b="1">
                <a:latin typeface="Tahoma"/>
                <a:ea typeface="ＭＳ Ｐゴシック"/>
                <a:cs typeface="Tahoma"/>
              </a:rPr>
              <a:t>– </a:t>
            </a:r>
            <a:r>
              <a:rPr lang="en-US">
                <a:latin typeface="Tahoma"/>
                <a:ea typeface="ＭＳ Ｐゴシック"/>
                <a:cs typeface="Tahoma"/>
              </a:rPr>
              <a:t>Consulting Director</a:t>
            </a:r>
            <a:endParaRPr lang="en-US" sz="1800">
              <a:latin typeface="Tahoma"/>
              <a:ea typeface="ＭＳ Ｐゴシック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0566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3870C0-7192-CA48-84F3-BA83921C7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27B05-6E95-B948-BC5B-71D16E1B3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EE232-7F8F-2241-9663-7183C3763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Pillars of review and metrics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23F316-10D7-4F83-B3C1-23F471B0CFE4}"/>
              </a:ext>
            </a:extLst>
          </p:cNvPr>
          <p:cNvSpPr/>
          <p:nvPr/>
        </p:nvSpPr>
        <p:spPr>
          <a:xfrm>
            <a:off x="1821813" y="2847225"/>
            <a:ext cx="9921639" cy="59634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 Regular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B1F59B-2685-42D2-AC2C-A31A5805FBF7}"/>
              </a:ext>
            </a:extLst>
          </p:cNvPr>
          <p:cNvSpPr/>
          <p:nvPr/>
        </p:nvSpPr>
        <p:spPr>
          <a:xfrm>
            <a:off x="1821813" y="4938813"/>
            <a:ext cx="9921639" cy="709936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 Regular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62BB3-5A7E-4BD7-A873-C8AE73A8F2F8}"/>
              </a:ext>
            </a:extLst>
          </p:cNvPr>
          <p:cNvSpPr/>
          <p:nvPr/>
        </p:nvSpPr>
        <p:spPr>
          <a:xfrm>
            <a:off x="1821813" y="3440006"/>
            <a:ext cx="9921639" cy="1503298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 Regular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829C5F-C38C-4CE6-A5FF-6BA962AE6298}"/>
              </a:ext>
            </a:extLst>
          </p:cNvPr>
          <p:cNvSpPr/>
          <p:nvPr/>
        </p:nvSpPr>
        <p:spPr>
          <a:xfrm>
            <a:off x="1821813" y="2254350"/>
            <a:ext cx="9921639" cy="596348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 Regular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E430FB-84E1-45D5-9636-D8773E740FF8}"/>
              </a:ext>
            </a:extLst>
          </p:cNvPr>
          <p:cNvSpPr/>
          <p:nvPr/>
        </p:nvSpPr>
        <p:spPr>
          <a:xfrm>
            <a:off x="3613331" y="2373956"/>
            <a:ext cx="1152704" cy="29147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Effectiveness &amp; Robustness</a:t>
            </a: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1A7FF080-4041-4E56-965E-C388B36C1D3E}"/>
              </a:ext>
            </a:extLst>
          </p:cNvPr>
          <p:cNvSpPr txBox="1">
            <a:spLocks/>
          </p:cNvSpPr>
          <p:nvPr/>
        </p:nvSpPr>
        <p:spPr>
          <a:xfrm>
            <a:off x="1863614" y="2450441"/>
            <a:ext cx="1457212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036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2" b="1" i="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ctr" defTabSz="1036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Process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8231B1-A622-4359-8D2E-A6861A9827F3}"/>
              </a:ext>
            </a:extLst>
          </p:cNvPr>
          <p:cNvSpPr/>
          <p:nvPr/>
        </p:nvSpPr>
        <p:spPr>
          <a:xfrm>
            <a:off x="4920146" y="2377632"/>
            <a:ext cx="1152704" cy="29147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Definition &amp; Clarity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5A42EF-50F0-4C56-A1E1-77A1EE3D828F}"/>
              </a:ext>
            </a:extLst>
          </p:cNvPr>
          <p:cNvSpPr/>
          <p:nvPr/>
        </p:nvSpPr>
        <p:spPr>
          <a:xfrm>
            <a:off x="6226961" y="2387703"/>
            <a:ext cx="1152704" cy="28628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Approval &amp; Sign-Off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156F02-C0EA-4128-9204-2145D08A4A33}"/>
              </a:ext>
            </a:extLst>
          </p:cNvPr>
          <p:cNvSpPr/>
          <p:nvPr/>
        </p:nvSpPr>
        <p:spPr>
          <a:xfrm>
            <a:off x="7533776" y="2377632"/>
            <a:ext cx="1152704" cy="29147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Auditability</a:t>
            </a:r>
          </a:p>
        </p:txBody>
      </p:sp>
      <p:sp>
        <p:nvSpPr>
          <p:cNvPr id="33" name="Title 7">
            <a:extLst>
              <a:ext uri="{FF2B5EF4-FFF2-40B4-BE49-F238E27FC236}">
                <a16:creationId xmlns:a16="http://schemas.microsoft.com/office/drawing/2014/main" id="{DC35E673-C38D-45C8-83DF-C62337C9CAF9}"/>
              </a:ext>
            </a:extLst>
          </p:cNvPr>
          <p:cNvSpPr txBox="1">
            <a:spLocks/>
          </p:cNvSpPr>
          <p:nvPr/>
        </p:nvSpPr>
        <p:spPr>
          <a:xfrm>
            <a:off x="1903401" y="3109237"/>
            <a:ext cx="1457212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036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2" b="1" i="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ctr" defTabSz="1036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People &amp; Teams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0320F3-0557-420F-B846-CE9267A7D706}"/>
              </a:ext>
            </a:extLst>
          </p:cNvPr>
          <p:cNvSpPr/>
          <p:nvPr/>
        </p:nvSpPr>
        <p:spPr>
          <a:xfrm>
            <a:off x="8840591" y="2377632"/>
            <a:ext cx="1152704" cy="29147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Precision &amp; Accuracy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67C58C-50AE-44CA-A7C5-D45F1869735B}"/>
              </a:ext>
            </a:extLst>
          </p:cNvPr>
          <p:cNvSpPr/>
          <p:nvPr/>
        </p:nvSpPr>
        <p:spPr>
          <a:xfrm>
            <a:off x="10147406" y="2377632"/>
            <a:ext cx="1152704" cy="29147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Timeliness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5C2AA7-BF22-4090-8093-FD546FE750B1}"/>
              </a:ext>
            </a:extLst>
          </p:cNvPr>
          <p:cNvSpPr/>
          <p:nvPr/>
        </p:nvSpPr>
        <p:spPr>
          <a:xfrm>
            <a:off x="3613331" y="2937235"/>
            <a:ext cx="1152704" cy="32302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Skills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D39FEA-8B85-4556-8BBD-CB64F1C1428B}"/>
              </a:ext>
            </a:extLst>
          </p:cNvPr>
          <p:cNvSpPr/>
          <p:nvPr/>
        </p:nvSpPr>
        <p:spPr>
          <a:xfrm>
            <a:off x="4920146" y="2940911"/>
            <a:ext cx="1152704" cy="32302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Skills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45B7B2-3305-4C22-AF16-EB604C7FBE84}"/>
              </a:ext>
            </a:extLst>
          </p:cNvPr>
          <p:cNvSpPr/>
          <p:nvPr/>
        </p:nvSpPr>
        <p:spPr>
          <a:xfrm>
            <a:off x="6226961" y="2950982"/>
            <a:ext cx="1152704" cy="31651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Governance Structures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1CC642-F478-40FB-9D2A-D5C2FFA451A4}"/>
              </a:ext>
            </a:extLst>
          </p:cNvPr>
          <p:cNvSpPr/>
          <p:nvPr/>
        </p:nvSpPr>
        <p:spPr>
          <a:xfrm>
            <a:off x="7533776" y="2940911"/>
            <a:ext cx="1152704" cy="32302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Accountability Matrix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BC9796-EC1B-4F06-950B-F89C42FC3922}"/>
              </a:ext>
            </a:extLst>
          </p:cNvPr>
          <p:cNvSpPr/>
          <p:nvPr/>
        </p:nvSpPr>
        <p:spPr>
          <a:xfrm>
            <a:off x="8840591" y="2940911"/>
            <a:ext cx="1152704" cy="32302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Progression &amp; Development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F8CC34-982E-4933-AD6A-5602162C6F3E}"/>
              </a:ext>
            </a:extLst>
          </p:cNvPr>
          <p:cNvSpPr/>
          <p:nvPr/>
        </p:nvSpPr>
        <p:spPr>
          <a:xfrm>
            <a:off x="10147406" y="2940911"/>
            <a:ext cx="1152704" cy="32302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Decision-making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0BF915-30A3-4C28-BBA4-D6232FF52568}"/>
              </a:ext>
            </a:extLst>
          </p:cNvPr>
          <p:cNvSpPr/>
          <p:nvPr/>
        </p:nvSpPr>
        <p:spPr>
          <a:xfrm>
            <a:off x="3613330" y="3549077"/>
            <a:ext cx="1204537" cy="1194066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 Systems Landscape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DF4B17-7565-498C-BEA1-11B8B08F64D6}"/>
              </a:ext>
            </a:extLst>
          </p:cNvPr>
          <p:cNvSpPr/>
          <p:nvPr/>
        </p:nvSpPr>
        <p:spPr>
          <a:xfrm>
            <a:off x="4920145" y="3552753"/>
            <a:ext cx="1204537" cy="1194066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AFDA92B-C1FE-4120-BD57-CD863B21D6F4}"/>
              </a:ext>
            </a:extLst>
          </p:cNvPr>
          <p:cNvSpPr/>
          <p:nvPr/>
        </p:nvSpPr>
        <p:spPr>
          <a:xfrm>
            <a:off x="6226960" y="3562823"/>
            <a:ext cx="1204537" cy="117503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to Business Insight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30AE20-11E6-4236-B5C5-A13B78AAFE88}"/>
              </a:ext>
            </a:extLst>
          </p:cNvPr>
          <p:cNvSpPr/>
          <p:nvPr/>
        </p:nvSpPr>
        <p:spPr>
          <a:xfrm>
            <a:off x="7533775" y="3552753"/>
            <a:ext cx="1204537" cy="118451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 and Output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DEFD2C4-8859-4AFC-983A-683CB0E83FB8}"/>
              </a:ext>
            </a:extLst>
          </p:cNvPr>
          <p:cNvSpPr/>
          <p:nvPr/>
        </p:nvSpPr>
        <p:spPr>
          <a:xfrm>
            <a:off x="8840590" y="3552753"/>
            <a:ext cx="1204537" cy="117236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Data Quality/</a:t>
            </a:r>
            <a:br>
              <a:rPr lang="en-GB" sz="1400">
                <a:solidFill>
                  <a:srgbClr val="1E1E41"/>
                </a:solidFill>
                <a:latin typeface="Tahoma"/>
                <a:ea typeface="Tahoma"/>
                <a:cs typeface="Tahoma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Integrity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4C0911-F7B1-44C7-8B1F-101D075929D1}"/>
              </a:ext>
            </a:extLst>
          </p:cNvPr>
          <p:cNvSpPr/>
          <p:nvPr/>
        </p:nvSpPr>
        <p:spPr>
          <a:xfrm>
            <a:off x="10147405" y="3552753"/>
            <a:ext cx="1204537" cy="1194066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Future-proofed solutions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2E0DE1-2AC1-427E-A276-0AD3185120E1}"/>
              </a:ext>
            </a:extLst>
          </p:cNvPr>
          <p:cNvSpPr/>
          <p:nvPr/>
        </p:nvSpPr>
        <p:spPr>
          <a:xfrm>
            <a:off x="3613330" y="5024521"/>
            <a:ext cx="1169103" cy="356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Ways of Working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23151FE-7EB7-4F41-8F42-0E9EB2644B13}"/>
              </a:ext>
            </a:extLst>
          </p:cNvPr>
          <p:cNvSpPr/>
          <p:nvPr/>
        </p:nvSpPr>
        <p:spPr>
          <a:xfrm>
            <a:off x="4920145" y="5028197"/>
            <a:ext cx="1169103" cy="356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Principles &amp; Values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CD51D9-3267-4CCB-9FB1-F8E12C6FDB5B}"/>
              </a:ext>
            </a:extLst>
          </p:cNvPr>
          <p:cNvSpPr/>
          <p:nvPr/>
        </p:nvSpPr>
        <p:spPr>
          <a:xfrm>
            <a:off x="6226960" y="5038267"/>
            <a:ext cx="1169103" cy="350431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69607B-DC9F-4CDF-8CF3-F22A409F0485}"/>
              </a:ext>
            </a:extLst>
          </p:cNvPr>
          <p:cNvSpPr/>
          <p:nvPr/>
        </p:nvSpPr>
        <p:spPr>
          <a:xfrm>
            <a:off x="7533775" y="5028197"/>
            <a:ext cx="1169103" cy="356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Goals &amp; Objectives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4E44517-E3FB-4F9B-88BE-6C5AD9B399F2}"/>
              </a:ext>
            </a:extLst>
          </p:cNvPr>
          <p:cNvSpPr/>
          <p:nvPr/>
        </p:nvSpPr>
        <p:spPr>
          <a:xfrm>
            <a:off x="8840590" y="5028197"/>
            <a:ext cx="1169103" cy="356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Functional Communication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EA5D80-F610-4424-A481-C40100840171}"/>
              </a:ext>
            </a:extLst>
          </p:cNvPr>
          <p:cNvSpPr/>
          <p:nvPr/>
        </p:nvSpPr>
        <p:spPr>
          <a:xfrm>
            <a:off x="10147405" y="5028197"/>
            <a:ext cx="1169103" cy="356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 Structure</a:t>
            </a:r>
          </a:p>
        </p:txBody>
      </p:sp>
      <p:sp>
        <p:nvSpPr>
          <p:cNvPr id="54" name="Title 7">
            <a:extLst>
              <a:ext uri="{FF2B5EF4-FFF2-40B4-BE49-F238E27FC236}">
                <a16:creationId xmlns:a16="http://schemas.microsoft.com/office/drawing/2014/main" id="{3667DE6D-CB79-481E-84F7-02B15FE2D8E0}"/>
              </a:ext>
            </a:extLst>
          </p:cNvPr>
          <p:cNvSpPr txBox="1">
            <a:spLocks/>
          </p:cNvSpPr>
          <p:nvPr/>
        </p:nvSpPr>
        <p:spPr>
          <a:xfrm>
            <a:off x="1903401" y="4028136"/>
            <a:ext cx="1522738" cy="2215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036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2" b="1" i="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ctr" defTabSz="1036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Technology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5" name="Title 7">
            <a:extLst>
              <a:ext uri="{FF2B5EF4-FFF2-40B4-BE49-F238E27FC236}">
                <a16:creationId xmlns:a16="http://schemas.microsoft.com/office/drawing/2014/main" id="{1DBE4DA7-563E-451B-B940-5536C4DD52E1}"/>
              </a:ext>
            </a:extLst>
          </p:cNvPr>
          <p:cNvSpPr txBox="1">
            <a:spLocks/>
          </p:cNvSpPr>
          <p:nvPr/>
        </p:nvSpPr>
        <p:spPr>
          <a:xfrm>
            <a:off x="1903401" y="5153357"/>
            <a:ext cx="1477944" cy="1523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036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2" b="1" i="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marR="0" lvl="0" indent="0" algn="ctr" defTabSz="1036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E1E41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Culture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1E1E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B25F87F-08A6-466B-BE69-6783BDAD7BE4}"/>
              </a:ext>
            </a:extLst>
          </p:cNvPr>
          <p:cNvSpPr/>
          <p:nvPr/>
        </p:nvSpPr>
        <p:spPr>
          <a:xfrm>
            <a:off x="3613331" y="2680065"/>
            <a:ext cx="1152704" cy="60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0852A5-3B35-45C6-81E8-DB0389B17688}"/>
              </a:ext>
            </a:extLst>
          </p:cNvPr>
          <p:cNvSpPr/>
          <p:nvPr/>
        </p:nvSpPr>
        <p:spPr>
          <a:xfrm>
            <a:off x="4920146" y="2684517"/>
            <a:ext cx="1152704" cy="59314"/>
          </a:xfrm>
          <a:prstGeom prst="rect">
            <a:avLst/>
          </a:prstGeom>
          <a:solidFill>
            <a:srgbClr val="F57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08434D4-FBB3-4ED0-A99A-CC414802F748}"/>
              </a:ext>
            </a:extLst>
          </p:cNvPr>
          <p:cNvSpPr/>
          <p:nvPr/>
        </p:nvSpPr>
        <p:spPr>
          <a:xfrm>
            <a:off x="6225645" y="2687045"/>
            <a:ext cx="1152704" cy="593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1F694F-B882-48AD-9F60-34C180C4CA3E}"/>
              </a:ext>
            </a:extLst>
          </p:cNvPr>
          <p:cNvSpPr/>
          <p:nvPr/>
        </p:nvSpPr>
        <p:spPr>
          <a:xfrm>
            <a:off x="10147406" y="2686086"/>
            <a:ext cx="1152704" cy="593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0FBBE73-C9CD-4402-8ACE-751D74A1CD5C}"/>
              </a:ext>
            </a:extLst>
          </p:cNvPr>
          <p:cNvSpPr/>
          <p:nvPr/>
        </p:nvSpPr>
        <p:spPr>
          <a:xfrm>
            <a:off x="7533776" y="2679460"/>
            <a:ext cx="1152704" cy="601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17F862-3201-4B1F-9DDC-74A564F145BA}"/>
              </a:ext>
            </a:extLst>
          </p:cNvPr>
          <p:cNvSpPr/>
          <p:nvPr/>
        </p:nvSpPr>
        <p:spPr>
          <a:xfrm>
            <a:off x="8840591" y="2683685"/>
            <a:ext cx="1152704" cy="59314"/>
          </a:xfrm>
          <a:prstGeom prst="rect">
            <a:avLst/>
          </a:prstGeom>
          <a:solidFill>
            <a:srgbClr val="F57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FB99CD-85F0-4730-9B6E-CA21A7C8C6A7}"/>
              </a:ext>
            </a:extLst>
          </p:cNvPr>
          <p:cNvSpPr/>
          <p:nvPr/>
        </p:nvSpPr>
        <p:spPr>
          <a:xfrm>
            <a:off x="3613331" y="3265794"/>
            <a:ext cx="1152704" cy="601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7C0BBA9-D696-4AB3-B8F9-182D7E5580B9}"/>
              </a:ext>
            </a:extLst>
          </p:cNvPr>
          <p:cNvSpPr/>
          <p:nvPr/>
        </p:nvSpPr>
        <p:spPr>
          <a:xfrm>
            <a:off x="4920146" y="3270246"/>
            <a:ext cx="1152704" cy="59314"/>
          </a:xfrm>
          <a:prstGeom prst="rect">
            <a:avLst/>
          </a:prstGeom>
          <a:solidFill>
            <a:srgbClr val="F57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374C31B-06A0-4480-94D8-453BA0C5E04B}"/>
              </a:ext>
            </a:extLst>
          </p:cNvPr>
          <p:cNvSpPr/>
          <p:nvPr/>
        </p:nvSpPr>
        <p:spPr>
          <a:xfrm>
            <a:off x="6225645" y="3272774"/>
            <a:ext cx="1152704" cy="593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891F41-CBD0-4679-824A-5F06183CA74E}"/>
              </a:ext>
            </a:extLst>
          </p:cNvPr>
          <p:cNvSpPr/>
          <p:nvPr/>
        </p:nvSpPr>
        <p:spPr>
          <a:xfrm>
            <a:off x="10147406" y="3271815"/>
            <a:ext cx="1152704" cy="593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99F0D85-8966-4893-9012-34D307C00351}"/>
              </a:ext>
            </a:extLst>
          </p:cNvPr>
          <p:cNvSpPr/>
          <p:nvPr/>
        </p:nvSpPr>
        <p:spPr>
          <a:xfrm>
            <a:off x="7533776" y="3265189"/>
            <a:ext cx="1152704" cy="601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4F601EF-6380-4605-BCC6-61EA99670F3D}"/>
              </a:ext>
            </a:extLst>
          </p:cNvPr>
          <p:cNvSpPr/>
          <p:nvPr/>
        </p:nvSpPr>
        <p:spPr>
          <a:xfrm>
            <a:off x="8840591" y="3269414"/>
            <a:ext cx="1152704" cy="59314"/>
          </a:xfrm>
          <a:prstGeom prst="rect">
            <a:avLst/>
          </a:prstGeom>
          <a:solidFill>
            <a:srgbClr val="F57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9EDE852-202E-4086-8121-A0913F56AECD}"/>
              </a:ext>
            </a:extLst>
          </p:cNvPr>
          <p:cNvSpPr/>
          <p:nvPr/>
        </p:nvSpPr>
        <p:spPr>
          <a:xfrm>
            <a:off x="3613330" y="4594059"/>
            <a:ext cx="1204537" cy="151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C8742D7-2614-4FC0-AA19-2E9B1929C90D}"/>
              </a:ext>
            </a:extLst>
          </p:cNvPr>
          <p:cNvSpPr/>
          <p:nvPr/>
        </p:nvSpPr>
        <p:spPr>
          <a:xfrm>
            <a:off x="4920145" y="4598073"/>
            <a:ext cx="1204537" cy="149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1405B58-A50E-4A42-A693-A69674F36B76}"/>
              </a:ext>
            </a:extLst>
          </p:cNvPr>
          <p:cNvSpPr/>
          <p:nvPr/>
        </p:nvSpPr>
        <p:spPr>
          <a:xfrm>
            <a:off x="6225644" y="4592650"/>
            <a:ext cx="1204537" cy="149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56E52EA-D941-433B-B09A-355DF5FA14E4}"/>
              </a:ext>
            </a:extLst>
          </p:cNvPr>
          <p:cNvSpPr/>
          <p:nvPr/>
        </p:nvSpPr>
        <p:spPr>
          <a:xfrm>
            <a:off x="10147405" y="4591691"/>
            <a:ext cx="1204537" cy="1495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1953581-FD73-4D4D-9293-331D636AA559}"/>
              </a:ext>
            </a:extLst>
          </p:cNvPr>
          <p:cNvSpPr/>
          <p:nvPr/>
        </p:nvSpPr>
        <p:spPr>
          <a:xfrm>
            <a:off x="7533775" y="4585065"/>
            <a:ext cx="1204537" cy="1516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9A899D-DE01-4140-8301-A55FECEA7EBD}"/>
              </a:ext>
            </a:extLst>
          </p:cNvPr>
          <p:cNvSpPr/>
          <p:nvPr/>
        </p:nvSpPr>
        <p:spPr>
          <a:xfrm>
            <a:off x="8840590" y="4589290"/>
            <a:ext cx="1204537" cy="149520"/>
          </a:xfrm>
          <a:prstGeom prst="rect">
            <a:avLst/>
          </a:prstGeom>
          <a:solidFill>
            <a:srgbClr val="F57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85B108F-958E-4999-B470-C6D1E5385286}"/>
              </a:ext>
            </a:extLst>
          </p:cNvPr>
          <p:cNvSpPr/>
          <p:nvPr/>
        </p:nvSpPr>
        <p:spPr>
          <a:xfrm>
            <a:off x="3613330" y="5371865"/>
            <a:ext cx="1169103" cy="740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26C1DEA-E15C-46CB-8BE9-F254C257F996}"/>
              </a:ext>
            </a:extLst>
          </p:cNvPr>
          <p:cNvSpPr/>
          <p:nvPr/>
        </p:nvSpPr>
        <p:spPr>
          <a:xfrm>
            <a:off x="4920145" y="5376317"/>
            <a:ext cx="1169103" cy="72984"/>
          </a:xfrm>
          <a:prstGeom prst="rect">
            <a:avLst/>
          </a:prstGeom>
          <a:solidFill>
            <a:srgbClr val="F57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AD5CEFF-380F-4C75-A978-2AD5E22CDF1C}"/>
              </a:ext>
            </a:extLst>
          </p:cNvPr>
          <p:cNvSpPr/>
          <p:nvPr/>
        </p:nvSpPr>
        <p:spPr>
          <a:xfrm>
            <a:off x="6225644" y="5378845"/>
            <a:ext cx="1169103" cy="72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2E5E173-264C-437D-921A-84B566B9B251}"/>
              </a:ext>
            </a:extLst>
          </p:cNvPr>
          <p:cNvSpPr/>
          <p:nvPr/>
        </p:nvSpPr>
        <p:spPr>
          <a:xfrm>
            <a:off x="10147405" y="5377886"/>
            <a:ext cx="1169103" cy="72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DB39B78-B1C0-4BF2-B169-59A7249F6E75}"/>
              </a:ext>
            </a:extLst>
          </p:cNvPr>
          <p:cNvSpPr/>
          <p:nvPr/>
        </p:nvSpPr>
        <p:spPr>
          <a:xfrm>
            <a:off x="7533775" y="5379649"/>
            <a:ext cx="1169103" cy="740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58EF98B-052B-4CB8-A884-EF4F759EC1DA}"/>
              </a:ext>
            </a:extLst>
          </p:cNvPr>
          <p:cNvSpPr/>
          <p:nvPr/>
        </p:nvSpPr>
        <p:spPr>
          <a:xfrm>
            <a:off x="8840590" y="5375485"/>
            <a:ext cx="1169103" cy="729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D4B794C3-9701-8AF8-AE1C-9F0CCE1878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</p:spPr>
        <p:txBody>
          <a:bodyPr/>
          <a:lstStyle/>
          <a:p>
            <a:r>
              <a:rPr lang="en-US"/>
              <a:t>D</a:t>
            </a:r>
            <a:r>
              <a:rPr lang="en-GB"/>
              <a:t>efining your critical measures as a part of an overall competency framework.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08427E-8E0B-46BF-682C-A891683B618E}"/>
              </a:ext>
            </a:extLst>
          </p:cNvPr>
          <p:cNvGrpSpPr/>
          <p:nvPr/>
        </p:nvGrpSpPr>
        <p:grpSpPr>
          <a:xfrm>
            <a:off x="381802" y="2282535"/>
            <a:ext cx="1193273" cy="3368941"/>
            <a:chOff x="6817868" y="1489047"/>
            <a:chExt cx="1193273" cy="2808462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AC787D8D-7C93-E522-E0DD-60D088CE1861}"/>
                </a:ext>
              </a:extLst>
            </p:cNvPr>
            <p:cNvSpPr/>
            <p:nvPr/>
          </p:nvSpPr>
          <p:spPr>
            <a:xfrm rot="5400000">
              <a:off x="6942251" y="3228621"/>
              <a:ext cx="944505" cy="1193272"/>
            </a:xfrm>
            <a:prstGeom prst="homePlate">
              <a:avLst>
                <a:gd name="adj" fmla="val 273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t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Deliver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A76CB6A0-8A8E-A99C-FC9A-00D565F8C5AA}"/>
                </a:ext>
              </a:extLst>
            </p:cNvPr>
            <p:cNvSpPr/>
            <p:nvPr/>
          </p:nvSpPr>
          <p:spPr>
            <a:xfrm rot="5400000">
              <a:off x="6913913" y="2524391"/>
              <a:ext cx="1001183" cy="1193272"/>
            </a:xfrm>
            <a:prstGeom prst="homePlate">
              <a:avLst>
                <a:gd name="adj" fmla="val 2739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t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Define</a:t>
              </a: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F8DEF5A-1180-2014-9690-28E5D90754F6}"/>
                </a:ext>
              </a:extLst>
            </p:cNvPr>
            <p:cNvSpPr/>
            <p:nvPr/>
          </p:nvSpPr>
          <p:spPr>
            <a:xfrm rot="5400000">
              <a:off x="6957996" y="1837611"/>
              <a:ext cx="913017" cy="1193272"/>
            </a:xfrm>
            <a:prstGeom prst="homePlate">
              <a:avLst>
                <a:gd name="adj" fmla="val 273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t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Analyse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2B1D921A-3DED-EF6C-4956-D54E26A7FFE3}"/>
                </a:ext>
              </a:extLst>
            </p:cNvPr>
            <p:cNvSpPr/>
            <p:nvPr/>
          </p:nvSpPr>
          <p:spPr>
            <a:xfrm rot="5400000">
              <a:off x="7065529" y="1241386"/>
              <a:ext cx="697950" cy="1193272"/>
            </a:xfrm>
            <a:prstGeom prst="homePlate">
              <a:avLst>
                <a:gd name="adj" fmla="val 273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t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382851"/>
      </p:ext>
    </p:extLst>
  </p:cSld>
  <p:clrMapOvr>
    <a:masterClrMapping/>
  </p:clrMapOvr>
</p:sld>
</file>

<file path=ppt/theme/theme1.xml><?xml version="1.0" encoding="utf-8"?>
<a:theme xmlns:a="http://schemas.openxmlformats.org/drawingml/2006/main" name="VantagePoint">
  <a:themeElements>
    <a:clrScheme name="VantagePoin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1E41"/>
      </a:accent1>
      <a:accent2>
        <a:srgbClr val="E61E46"/>
      </a:accent2>
      <a:accent3>
        <a:srgbClr val="808A8E"/>
      </a:accent3>
      <a:accent4>
        <a:srgbClr val="E65032"/>
      </a:accent4>
      <a:accent5>
        <a:srgbClr val="143274"/>
      </a:accent5>
      <a:accent6>
        <a:srgbClr val="3C2878"/>
      </a:accent6>
      <a:hlink>
        <a:srgbClr val="0563C1"/>
      </a:hlink>
      <a:folHlink>
        <a:srgbClr val="954F72"/>
      </a:folHlink>
    </a:clrScheme>
    <a:fontScheme name="VantagePo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antagePoint Template_14 May 2020_V4" id="{A197F327-EB18-F842-A42B-957A47AFE6CD}" vid="{E05E2435-6D60-B84A-A094-4B89F49E0274}"/>
    </a:ext>
  </a:extLst>
</a:theme>
</file>

<file path=ppt/theme/theme2.xml><?xml version="1.0" encoding="utf-8"?>
<a:theme xmlns:a="http://schemas.openxmlformats.org/drawingml/2006/main" name="1_VantagePoint">
  <a:themeElements>
    <a:clrScheme name="VantagePoin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1E41"/>
      </a:accent1>
      <a:accent2>
        <a:srgbClr val="E61E46"/>
      </a:accent2>
      <a:accent3>
        <a:srgbClr val="808A8E"/>
      </a:accent3>
      <a:accent4>
        <a:srgbClr val="E65032"/>
      </a:accent4>
      <a:accent5>
        <a:srgbClr val="143274"/>
      </a:accent5>
      <a:accent6>
        <a:srgbClr val="3C2878"/>
      </a:accent6>
      <a:hlink>
        <a:srgbClr val="0563C1"/>
      </a:hlink>
      <a:folHlink>
        <a:srgbClr val="954F72"/>
      </a:folHlink>
    </a:clrScheme>
    <a:fontScheme name="VantagePo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antagePoint_Cover and Dividers" id="{046A93A6-5321-C44C-B0E7-09BF6C4ABB58}" vid="{A46001E9-36D4-C940-BB1B-FF3E098DC4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671D1F010724F9740694388E95BE2" ma:contentTypeVersion="16" ma:contentTypeDescription="Create a new document." ma:contentTypeScope="" ma:versionID="ce56537cf500163b7ad84e4e06b99971">
  <xsd:schema xmlns:xsd="http://www.w3.org/2001/XMLSchema" xmlns:xs="http://www.w3.org/2001/XMLSchema" xmlns:p="http://schemas.microsoft.com/office/2006/metadata/properties" xmlns:ns2="72dc3b77-1213-4231-8733-8043b29ede04" xmlns:ns3="d217817d-46fe-4036-b372-b43526b7d81a" targetNamespace="http://schemas.microsoft.com/office/2006/metadata/properties" ma:root="true" ma:fieldsID="389cb2ce64179ea62ce4b8495c10ecd7" ns2:_="" ns3:_="">
    <xsd:import namespace="72dc3b77-1213-4231-8733-8043b29ede04"/>
    <xsd:import namespace="d217817d-46fe-4036-b372-b43526b7d8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c3b77-1213-4231-8733-8043b29ed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5b04ff1-a3e3-4251-b8cb-e15fe4b58d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7817d-46fe-4036-b372-b43526b7d81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024035-8a16-487e-b0fa-4ccd83134f56}" ma:internalName="TaxCatchAll" ma:showField="CatchAllData" ma:web="d217817d-46fe-4036-b372-b43526b7d8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17817d-46fe-4036-b372-b43526b7d81a" xsi:nil="true"/>
    <lcf76f155ced4ddcb4097134ff3c332f xmlns="72dc3b77-1213-4231-8733-8043b29ede0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927E7-D5E5-453A-A3CA-B95FBA3D01AE}">
  <ds:schemaRefs>
    <ds:schemaRef ds:uri="72dc3b77-1213-4231-8733-8043b29ede04"/>
    <ds:schemaRef ds:uri="d217817d-46fe-4036-b372-b43526b7d8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545306-14A9-43EA-BDAE-CA92BC774739}">
  <ds:schemaRefs>
    <ds:schemaRef ds:uri="72dc3b77-1213-4231-8733-8043b29ede04"/>
    <ds:schemaRef ds:uri="d217817d-46fe-4036-b372-b43526b7d8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1A6C9FE-BEF7-44C1-B2FD-CB42B020C6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VantagePoint</Template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VantagePoint</vt:lpstr>
      <vt:lpstr>1_VantagePoint</vt:lpstr>
      <vt:lpstr>Future finance masterclass</vt:lpstr>
      <vt:lpstr>Session three:   Essential tools your finance team needs in 2023 </vt:lpstr>
      <vt:lpstr>Future finance masterclass</vt:lpstr>
      <vt:lpstr>Future finance masterclass</vt:lpstr>
      <vt:lpstr>Our panel</vt:lpstr>
      <vt:lpstr>CFO Labs by VantagePoint</vt:lpstr>
      <vt:lpstr>Q&amp;A</vt:lpstr>
      <vt:lpstr>Essential tools your finance team needs in 2023</vt:lpstr>
      <vt:lpstr>Pillars of review and metrics</vt:lpstr>
      <vt:lpstr>Typical Technology journey for Finance</vt:lpstr>
      <vt:lpstr>Key objectives for your systems in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adelina oprescu</dc:creator>
  <cp:revision>3</cp:revision>
  <dcterms:created xsi:type="dcterms:W3CDTF">2020-11-24T08:10:34Z</dcterms:created>
  <dcterms:modified xsi:type="dcterms:W3CDTF">2022-12-07T11:30:16Z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0x0101000EE671D1F010724F9740694388E95BE2</vt:lpwstr>
  </property>
  <property fmtid="{D5CDD505-2E9C-101B-9397-08002B2CF9AE}" pid="3" name="MediaServiceImageTags">
    <vt:lpwstr/>
  </property>
</Properties>
</file>